
<file path=[Content_Types].xml><?xml version="1.0" encoding="utf-8"?>
<Types xmlns="http://schemas.openxmlformats.org/package/2006/content-types">
  <Default ContentType="application/x-fontdata" Extension="fntdata"/>
  <Default ContentType="image/jpeg" Extension="jpeg"/>
  <Default ContentType="image/png" Extension="png"/>
  <Default ContentType="application/vnd.openxmlformats-package.relationships+xml" Extension="rels"/>
  <Default ContentType="application/xml" Extension="xml"/>
  <Override ContentType="application/vnd.openxmlformats-officedocument.extended-properties+xml" PartName="/docProps/app.xml"/>
  <Override ContentType="application/vnd.openxmlformats-package.core-properties+xml" PartName="/docProps/core.xml"/>
  <Override ContentType="application/vnd.openxmlformats-officedocument.presentationml.notesMaster+xml" PartName="/ppt/notesMasters/notesMaster1.xml"/>
  <Override ContentType="application/vnd.openxmlformats-officedocument.presentationml.notesSlide+xml" PartName="/ppt/notesSlides/notesSlide1.xml"/>
  <Override ContentType="application/vnd.openxmlformats-officedocument.presentationml.notesSlide+xml" PartName="/ppt/notesSlides/notesSlide2.xml"/>
  <Override ContentType="application/vnd.openxmlformats-officedocument.presentationml.notesSlide+xml" PartName="/ppt/notesSlides/notesSlide3.xml"/>
  <Override ContentType="application/vnd.openxmlformats-officedocument.presentationml.notesSlide+xml" PartName="/ppt/notesSlides/notesSlide4.xml"/>
  <Override ContentType="application/vnd.openxmlformats-officedocument.presentationml.notesSlide+xml" PartName="/ppt/notesSlides/notesSlide5.xml"/>
  <Override ContentType="application/vnd.openxmlformats-officedocument.presentationml.notesSlide+xml" PartName="/ppt/notesSlides/notesSlide6.xml"/>
  <Override ContentType="application/vnd.openxmlformats-officedocument.presentationml.notesSlide+xml" PartName="/ppt/notesSlides/notesSlide7.xml"/>
  <Override ContentType="application/vnd.openxmlformats-officedocument.presentationml.notesSlide+xml" PartName="/ppt/notesSlides/notesSlide8.xml"/>
  <Override ContentType="application/vnd.openxmlformats-officedocument.presentationml.notesSlide+xml" PartName="/ppt/notesSlides/notesSlide9.xml"/>
  <Override ContentType="application/vnd.openxmlformats-officedocument.presentationml.notesSlide+xml" PartName="/ppt/notesSlides/notesSlide10.xml"/>
  <Override ContentType="application/vnd.openxmlformats-officedocument.presentationml.notesSlide+xml" PartName="/ppt/notesSlides/notesSlide11.xml"/>
  <Override ContentType="application/vnd.openxmlformats-officedocument.presentationml.notesSlide+xml" PartName="/ppt/notesSlides/notesSlide12.xml"/>
  <Override ContentType="application/vnd.openxmlformats-officedocument.presentationml.notesSlide+xml" PartName="/ppt/notesSlides/notesSlide13.xml"/>
  <Override ContentType="application/vnd.openxmlformats-officedocument.presentationml.notesSlide+xml" PartName="/ppt/notesSlides/notesSlide14.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presentationml.slideLayout+xml" PartName="/ppt/slideLayouts/slideLayout1.xml"/>
  <Override ContentType="application/vnd.openxmlformats-officedocument.presentationml.slideLayout+xml" PartName="/ppt/slideLayouts/slideLayout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presentationml.slideLayout+xml" PartName="/ppt/slideLayouts/slideLayout7.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Layout+xml" PartName="/ppt/slideLayouts/slideLayout10.xml"/>
  <Override ContentType="application/vnd.openxmlformats-officedocument.presentationml.slideLayout+xml" PartName="/ppt/slideLayouts/slideLayout11.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4.xml"/>
  <Override ContentType="application/vnd.openxmlformats-officedocument.presentationml.slide+xml" PartName="/ppt/slides/slide5.xml"/>
  <Override ContentType="application/vnd.openxmlformats-officedocument.presentationml.slide+xml" PartName="/ppt/slides/slide6.xml"/>
  <Override ContentType="application/vnd.openxmlformats-officedocument.presentationml.slide+xml" PartName="/ppt/slides/slide7.xml"/>
  <Override ContentType="application/vnd.openxmlformats-officedocument.presentationml.slide+xml" PartName="/ppt/slides/slide8.xml"/>
  <Override ContentType="application/vnd.openxmlformats-officedocument.presentationml.slide+xml" PartName="/ppt/slides/slide9.xml"/>
  <Override ContentType="application/vnd.openxmlformats-officedocument.presentationml.slide+xml" PartName="/ppt/slides/slide10.xml"/>
  <Override ContentType="application/vnd.openxmlformats-officedocument.presentationml.slide+xml" PartName="/ppt/slides/slide11.xml"/>
  <Override ContentType="application/vnd.openxmlformats-officedocument.presentationml.slide+xml" PartName="/ppt/slides/slide12.xml"/>
  <Override ContentType="application/vnd.openxmlformats-officedocument.presentationml.slide+xml" PartName="/ppt/slides/slide13.xml"/>
  <Override ContentType="application/vnd.openxmlformats-officedocument.presentationml.slide+xml" PartName="/ppt/slides/slide14.xml"/>
  <Override ContentType="application/vnd.openxmlformats-officedocument.presentationml.tableStyles+xml" PartName="/ppt/tableStyle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Relationships xmlns="http://schemas.openxmlformats.org/package/2006/relationships"><Relationship Id="rId1" Target="ppt/presentation.xml" Type="http://schemas.openxmlformats.org/officeDocument/2006/relationships/officeDocument"/><Relationship Id="rId2" Target="docProps/thumbnail.jpeg" Type="http://schemas.openxmlformats.org/package/2006/relationships/metadata/thumbnail"/><Relationship Id="rId3" Target="docProps/core.xml" Type="http://schemas.openxmlformats.org/package/2006/relationships/metadata/core-properties"/><Relationship Id="rId4" Target="docProps/app.xml" Type="http://schemas.openxmlformats.org/officeDocument/2006/relationships/extended-properties"/></Relationships>
</file>

<file path=ppt/presentation.xml><?xml version="1.0" encoding="utf-8"?>
<p:presentation xmlns:a="http://schemas.openxmlformats.org/drawingml/2006/main" xmlns:r="http://schemas.openxmlformats.org/officeDocument/2006/relationships" xmlns:p="http://schemas.openxmlformats.org/presentationml/2006/main" saveSubsetFonts="1" embedTrueTypeFonts="true">
  <p:sldMasterIdLst>
    <p:sldMasterId id="2147483648" r:id="rId1"/>
  </p:sldMasterIdLst>
  <p:notesMasterIdLst>
    <p:notesMasterId r:id="rId20"/>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Lst>
  <p:sldSz cx="18288000" cy="10287000"/>
  <p:notesSz cx="6858000" cy="9144000"/>
  <p:embeddedFontLst>
    <p:embeddedFont>
      <p:font typeface="Calibri (MS)" charset="1" panose="020F0502020204030204"/>
      <p:regular r:id="rId23"/>
    </p:embeddedFont>
    <p:embeddedFont>
      <p:font typeface="Press Start 2P" charset="1" panose="00000500000000000000"/>
      <p:regular r:id="rId25"/>
    </p:embeddedFont>
    <p:embeddedFont>
      <p:font typeface="Calibri (MS) Italics" charset="1" panose="020F05020202040A0204"/>
      <p:regular r:id="rId26"/>
    </p:embeddedFont>
    <p:embeddedFont>
      <p:font typeface="Calibri (MS) Bold" charset="1" panose="020F0702030404030204"/>
      <p:regular r:id="rId28"/>
    </p:embeddedFont>
    <p:embeddedFont>
      <p:font typeface="Arial" charset="1" panose="020B0502020202020204"/>
      <p:regular r:id="rId37"/>
    </p:embeddedFont>
    <p:embeddedFont>
      <p:font typeface="Arial Bold" charset="1" panose="020B0802020202020204"/>
      <p:regular r:id="rId39"/>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varScale="1">
        <p:scale>
          <a:sx n="74" d="100"/>
          <a:sy n="74" d="100"/>
        </p:scale>
        <p:origin x="-1092"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Relationships xmlns="http://schemas.openxmlformats.org/package/2006/relationships"><Relationship Id="rId1" Target="slideMasters/slideMaster1.xml" Type="http://schemas.openxmlformats.org/officeDocument/2006/relationships/slideMaster"/><Relationship Id="rId10" Target="slides/slide5.xml" Type="http://schemas.openxmlformats.org/officeDocument/2006/relationships/slide"/><Relationship Id="rId11" Target="slides/slide6.xml" Type="http://schemas.openxmlformats.org/officeDocument/2006/relationships/slide"/><Relationship Id="rId12" Target="slides/slide7.xml" Type="http://schemas.openxmlformats.org/officeDocument/2006/relationships/slide"/><Relationship Id="rId13" Target="slides/slide8.xml" Type="http://schemas.openxmlformats.org/officeDocument/2006/relationships/slide"/><Relationship Id="rId14" Target="slides/slide9.xml" Type="http://schemas.openxmlformats.org/officeDocument/2006/relationships/slide"/><Relationship Id="rId15" Target="slides/slide10.xml" Type="http://schemas.openxmlformats.org/officeDocument/2006/relationships/slide"/><Relationship Id="rId16" Target="slides/slide11.xml" Type="http://schemas.openxmlformats.org/officeDocument/2006/relationships/slide"/><Relationship Id="rId17" Target="slides/slide12.xml" Type="http://schemas.openxmlformats.org/officeDocument/2006/relationships/slide"/><Relationship Id="rId18" Target="slides/slide13.xml" Type="http://schemas.openxmlformats.org/officeDocument/2006/relationships/slide"/><Relationship Id="rId19" Target="slides/slide14.xml" Type="http://schemas.openxmlformats.org/officeDocument/2006/relationships/slide"/><Relationship Id="rId2" Target="presProps.xml" Type="http://schemas.openxmlformats.org/officeDocument/2006/relationships/presProps"/><Relationship Id="rId20" Target="notesMasters/notesMaster1.xml" Type="http://schemas.openxmlformats.org/officeDocument/2006/relationships/notesMaster"/><Relationship Id="rId21" Target="theme/theme2.xml" Type="http://schemas.openxmlformats.org/officeDocument/2006/relationships/theme"/><Relationship Id="rId22" Target="notesSlides/notesSlide1.xml" Type="http://schemas.openxmlformats.org/officeDocument/2006/relationships/notesSlide"/><Relationship Id="rId23" Target="fonts/font23.fntdata" Type="http://schemas.openxmlformats.org/officeDocument/2006/relationships/font"/><Relationship Id="rId24" Target="notesSlides/notesSlide2.xml" Type="http://schemas.openxmlformats.org/officeDocument/2006/relationships/notesSlide"/><Relationship Id="rId25" Target="fonts/font25.fntdata" Type="http://schemas.openxmlformats.org/officeDocument/2006/relationships/font"/><Relationship Id="rId26" Target="fonts/font26.fntdata" Type="http://schemas.openxmlformats.org/officeDocument/2006/relationships/font"/><Relationship Id="rId27" Target="notesSlides/notesSlide3.xml" Type="http://schemas.openxmlformats.org/officeDocument/2006/relationships/notesSlide"/><Relationship Id="rId28" Target="fonts/font28.fntdata" Type="http://schemas.openxmlformats.org/officeDocument/2006/relationships/font"/><Relationship Id="rId29" Target="notesSlides/notesSlide4.xml" Type="http://schemas.openxmlformats.org/officeDocument/2006/relationships/notesSlide"/><Relationship Id="rId3" Target="viewProps.xml" Type="http://schemas.openxmlformats.org/officeDocument/2006/relationships/viewProps"/><Relationship Id="rId30" Target="notesSlides/notesSlide5.xml" Type="http://schemas.openxmlformats.org/officeDocument/2006/relationships/notesSlide"/><Relationship Id="rId31" Target="notesSlides/notesSlide6.xml" Type="http://schemas.openxmlformats.org/officeDocument/2006/relationships/notesSlide"/><Relationship Id="rId32" Target="notesSlides/notesSlide7.xml" Type="http://schemas.openxmlformats.org/officeDocument/2006/relationships/notesSlide"/><Relationship Id="rId33" Target="notesSlides/notesSlide8.xml" Type="http://schemas.openxmlformats.org/officeDocument/2006/relationships/notesSlide"/><Relationship Id="rId34" Target="notesSlides/notesSlide9.xml" Type="http://schemas.openxmlformats.org/officeDocument/2006/relationships/notesSlide"/><Relationship Id="rId35" Target="notesSlides/notesSlide10.xml" Type="http://schemas.openxmlformats.org/officeDocument/2006/relationships/notesSlide"/><Relationship Id="rId36" Target="notesSlides/notesSlide11.xml" Type="http://schemas.openxmlformats.org/officeDocument/2006/relationships/notesSlide"/><Relationship Id="rId37" Target="fonts/font37.fntdata" Type="http://schemas.openxmlformats.org/officeDocument/2006/relationships/font"/><Relationship Id="rId38" Target="notesSlides/notesSlide12.xml" Type="http://schemas.openxmlformats.org/officeDocument/2006/relationships/notesSlide"/><Relationship Id="rId39" Target="fonts/font39.fntdata" Type="http://schemas.openxmlformats.org/officeDocument/2006/relationships/font"/><Relationship Id="rId4" Target="theme/theme1.xml" Type="http://schemas.openxmlformats.org/officeDocument/2006/relationships/theme"/><Relationship Id="rId40" Target="notesSlides/notesSlide13.xml" Type="http://schemas.openxmlformats.org/officeDocument/2006/relationships/notesSlide"/><Relationship Id="rId41" Target="notesSlides/notesSlide14.xml" Type="http://schemas.openxmlformats.org/officeDocument/2006/relationships/notesSlide"/><Relationship Id="rId5" Target="tableStyles.xml" Type="http://schemas.openxmlformats.org/officeDocument/2006/relationships/tableStyles"/><Relationship Id="rId6" Target="slides/slide1.xml" Type="http://schemas.openxmlformats.org/officeDocument/2006/relationships/slide"/><Relationship Id="rId7" Target="slides/slide2.xml" Type="http://schemas.openxmlformats.org/officeDocument/2006/relationships/slide"/><Relationship Id="rId8" Target="slides/slide3.xml" Type="http://schemas.openxmlformats.org/officeDocument/2006/relationships/slide"/><Relationship Id="rId9" Target="slides/slide4.xml" Type="http://schemas.openxmlformats.org/officeDocument/2006/relationships/slide"/></Relationships>
</file>

<file path=ppt/notesMasters/_rels/notesMaster1.xml.rels><?xml version="1.0" encoding="UTF-8" standalone="yes"?><Relationships xmlns="http://schemas.openxmlformats.org/package/2006/relationships"><Relationship Id="rId1" Target="../theme/theme2.xml" Type="http://schemas.openxmlformats.org/officeDocument/2006/relationships/theme"/></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1.7.2013</a:t>
            </a:fld>
            <a:endParaRPr lang="cs-CZ"/>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cs-CZ"/>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a:t>
            </a:fld>
            <a:endParaRPr lang="cs-CZ"/>
          </a:p>
        </p:txBody>
      </p:sp>
    </p:spTree>
    <p:extLst>
      <p:ext uri="{BB962C8B-B14F-4D97-AF65-F5344CB8AC3E}">
        <p14:creationId xmlns:p14="http://schemas.microsoft.com/office/powerpoint/2010/main" val="17988891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xml" Type="http://schemas.openxmlformats.org/officeDocument/2006/relationships/slide"/></Relationships>
</file>

<file path=ppt/notesSlides/_rels/notesSlide10.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0.xml" Type="http://schemas.openxmlformats.org/officeDocument/2006/relationships/slide"/></Relationships>
</file>

<file path=ppt/notesSlides/_rels/notesSlide11.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1.xml" Type="http://schemas.openxmlformats.org/officeDocument/2006/relationships/slide"/></Relationships>
</file>

<file path=ppt/notesSlides/_rels/notesSlide12.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2.xml" Type="http://schemas.openxmlformats.org/officeDocument/2006/relationships/slide"/></Relationships>
</file>

<file path=ppt/notesSlides/_rels/notesSlide13.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3.xml" Type="http://schemas.openxmlformats.org/officeDocument/2006/relationships/slide"/></Relationships>
</file>

<file path=ppt/notesSlides/_rels/notesSlide14.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4.xml" Type="http://schemas.openxmlformats.org/officeDocument/2006/relationships/slide"/></Relationships>
</file>

<file path=ppt/notesSlides/_rels/notesSlide2.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2.xml" Type="http://schemas.openxmlformats.org/officeDocument/2006/relationships/slide"/></Relationships>
</file>

<file path=ppt/notesSlides/_rels/notesSlide3.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3.xml" Type="http://schemas.openxmlformats.org/officeDocument/2006/relationships/slide"/></Relationships>
</file>

<file path=ppt/notesSlides/_rels/notesSlide4.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4.xml" Type="http://schemas.openxmlformats.org/officeDocument/2006/relationships/slide"/></Relationships>
</file>

<file path=ppt/notesSlides/_rels/notesSlide5.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5.xml" Type="http://schemas.openxmlformats.org/officeDocument/2006/relationships/slide"/></Relationships>
</file>

<file path=ppt/notesSlides/_rels/notesSlide6.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6.xml" Type="http://schemas.openxmlformats.org/officeDocument/2006/relationships/slide"/></Relationships>
</file>

<file path=ppt/notesSlides/_rels/notesSlide7.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7.xml" Type="http://schemas.openxmlformats.org/officeDocument/2006/relationships/slide"/></Relationships>
</file>

<file path=ppt/notesSlides/_rels/notesSlide8.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8.xml" Type="http://schemas.openxmlformats.org/officeDocument/2006/relationships/slide"/></Relationships>
</file>

<file path=ppt/notesSlides/_rels/notesSlide9.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9.xml" Type="http://schemas.openxmlformats.org/officeDocument/2006/relationships/slide"/></Relationships>
</file>

<file path=ppt/notesSlides/notesSlide1.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10.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11.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12.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13.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14.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2.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3.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4.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5.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6.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7.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8.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9.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slideLayouts/_rels/slideLayout1.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10.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11.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2.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3.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4.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5.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6.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7.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8.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9.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8/1/2011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8/1/2011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8/1/2011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Relationships xmlns="http://schemas.openxmlformats.org/package/2006/relationships"><Relationship Id="rId1" Target="../slideLayouts/slideLayout1.xml" Type="http://schemas.openxmlformats.org/officeDocument/2006/relationships/slideLayout"/><Relationship Id="rId10" Target="../slideLayouts/slideLayout10.xml" Type="http://schemas.openxmlformats.org/officeDocument/2006/relationships/slideLayout"/><Relationship Id="rId11" Target="../slideLayouts/slideLayout11.xml" Type="http://schemas.openxmlformats.org/officeDocument/2006/relationships/slideLayout"/><Relationship Id="rId12" Target="../theme/theme1.xml" Type="http://schemas.openxmlformats.org/officeDocument/2006/relationships/theme"/><Relationship Id="rId2" Target="../slideLayouts/slideLayout2.xml" Type="http://schemas.openxmlformats.org/officeDocument/2006/relationships/slideLayout"/><Relationship Id="rId3" Target="../slideLayouts/slideLayout3.xml" Type="http://schemas.openxmlformats.org/officeDocument/2006/relationships/slideLayout"/><Relationship Id="rId4" Target="../slideLayouts/slideLayout4.xml" Type="http://schemas.openxmlformats.org/officeDocument/2006/relationships/slideLayout"/><Relationship Id="rId5" Target="../slideLayouts/slideLayout5.xml" Type="http://schemas.openxmlformats.org/officeDocument/2006/relationships/slideLayout"/><Relationship Id="rId6" Target="../slideLayouts/slideLayout6.xml" Type="http://schemas.openxmlformats.org/officeDocument/2006/relationships/slideLayout"/><Relationship Id="rId7" Target="../slideLayouts/slideLayout7.xml" Type="http://schemas.openxmlformats.org/officeDocument/2006/relationships/slideLayout"/><Relationship Id="rId8" Target="../slideLayouts/slideLayout8.xml" Type="http://schemas.openxmlformats.org/officeDocument/2006/relationships/slideLayout"/><Relationship Id="rId9" Target="../slideLayouts/slideLayout9.xml" Type="http://schemas.openxmlformats.org/officeDocument/2006/relationships/slideLayout"/></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8/1/2011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1.xml" Type="http://schemas.openxmlformats.org/officeDocument/2006/relationships/notesSlide"/><Relationship Id="rId3" Target="../media/image1.png" Type="http://schemas.openxmlformats.org/officeDocument/2006/relationships/image"/><Relationship Id="rId4" Target="../media/image2.png" Type="http://schemas.openxmlformats.org/officeDocument/2006/relationships/image"/><Relationship Id="rId5" Target="../media/image3.png" Type="http://schemas.openxmlformats.org/officeDocument/2006/relationships/image"/><Relationship Id="rId6" Target="../media/image4.png" Type="http://schemas.openxmlformats.org/officeDocument/2006/relationships/image"/><Relationship Id="rId7" Target="../media/image5.png" Type="http://schemas.openxmlformats.org/officeDocument/2006/relationships/image"/></Relationships>
</file>

<file path=ppt/slides/_rels/slide10.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10.xml" Type="http://schemas.openxmlformats.org/officeDocument/2006/relationships/notesSlide"/><Relationship Id="rId3" Target="../media/image11.png" Type="http://schemas.openxmlformats.org/officeDocument/2006/relationships/image"/></Relationships>
</file>

<file path=ppt/slides/_rels/slide11.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11.xml" Type="http://schemas.openxmlformats.org/officeDocument/2006/relationships/notesSlide"/></Relationships>
</file>

<file path=ppt/slides/_rels/slide12.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12.xml" Type="http://schemas.openxmlformats.org/officeDocument/2006/relationships/notesSlide"/></Relationships>
</file>

<file path=ppt/slides/_rels/slide13.xml.rels><?xml version="1.0" encoding="UTF-8" standalone="yes"?><Relationships xmlns="http://schemas.openxmlformats.org/package/2006/relationships"><Relationship Id="rId1" Target="../slideLayouts/slideLayout7.xml" Type="http://schemas.openxmlformats.org/officeDocument/2006/relationships/slideLayout"/><Relationship Id="rId10" Target="../media/image19.png" Type="http://schemas.openxmlformats.org/officeDocument/2006/relationships/image"/><Relationship Id="rId11" Target="../media/image2.png" Type="http://schemas.openxmlformats.org/officeDocument/2006/relationships/image"/><Relationship Id="rId12" Target="../media/image20.png" Type="http://schemas.openxmlformats.org/officeDocument/2006/relationships/image"/><Relationship Id="rId2" Target="../notesSlides/notesSlide13.xml" Type="http://schemas.openxmlformats.org/officeDocument/2006/relationships/notesSlide"/><Relationship Id="rId3" Target="../media/image12.png" Type="http://schemas.openxmlformats.org/officeDocument/2006/relationships/image"/><Relationship Id="rId4" Target="../media/image13.png" Type="http://schemas.openxmlformats.org/officeDocument/2006/relationships/image"/><Relationship Id="rId5" Target="../media/image14.png" Type="http://schemas.openxmlformats.org/officeDocument/2006/relationships/image"/><Relationship Id="rId6" Target="../media/image15.png" Type="http://schemas.openxmlformats.org/officeDocument/2006/relationships/image"/><Relationship Id="rId7" Target="../media/image16.png" Type="http://schemas.openxmlformats.org/officeDocument/2006/relationships/image"/><Relationship Id="rId8" Target="../media/image17.png" Type="http://schemas.openxmlformats.org/officeDocument/2006/relationships/image"/><Relationship Id="rId9" Target="../media/image18.png" Type="http://schemas.openxmlformats.org/officeDocument/2006/relationships/image"/></Relationships>
</file>

<file path=ppt/slides/_rels/slide14.xml.rels><?xml version="1.0" encoding="UTF-8" standalone="yes"?><Relationships xmlns="http://schemas.openxmlformats.org/package/2006/relationships"><Relationship Id="rId1" Target="../slideLayouts/slideLayout7.xml" Type="http://schemas.openxmlformats.org/officeDocument/2006/relationships/slideLayout"/><Relationship Id="rId10" Target="../media/image18.png" Type="http://schemas.openxmlformats.org/officeDocument/2006/relationships/image"/><Relationship Id="rId11" Target="../media/image19.png" Type="http://schemas.openxmlformats.org/officeDocument/2006/relationships/image"/><Relationship Id="rId12" Target="../media/image22.png" Type="http://schemas.openxmlformats.org/officeDocument/2006/relationships/image"/><Relationship Id="rId2" Target="../notesSlides/notesSlide14.xml" Type="http://schemas.openxmlformats.org/officeDocument/2006/relationships/notesSlide"/><Relationship Id="rId3" Target="../media/image21.png" Type="http://schemas.openxmlformats.org/officeDocument/2006/relationships/image"/><Relationship Id="rId4" Target="../media/image12.png" Type="http://schemas.openxmlformats.org/officeDocument/2006/relationships/image"/><Relationship Id="rId5" Target="../media/image13.png" Type="http://schemas.openxmlformats.org/officeDocument/2006/relationships/image"/><Relationship Id="rId6" Target="../media/image14.png" Type="http://schemas.openxmlformats.org/officeDocument/2006/relationships/image"/><Relationship Id="rId7" Target="../media/image15.png" Type="http://schemas.openxmlformats.org/officeDocument/2006/relationships/image"/><Relationship Id="rId8" Target="../media/image16.png" Type="http://schemas.openxmlformats.org/officeDocument/2006/relationships/image"/><Relationship Id="rId9" Target="../media/image17.png" Type="http://schemas.openxmlformats.org/officeDocument/2006/relationships/image"/></Relationships>
</file>

<file path=ppt/slides/_rels/slide2.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2.xml" Type="http://schemas.openxmlformats.org/officeDocument/2006/relationships/notesSlide"/><Relationship Id="rId3" Target="../media/image1.png" Type="http://schemas.openxmlformats.org/officeDocument/2006/relationships/image"/><Relationship Id="rId4" Target="../media/image2.png" Type="http://schemas.openxmlformats.org/officeDocument/2006/relationships/image"/><Relationship Id="rId5" Target="../media/image3.png" Type="http://schemas.openxmlformats.org/officeDocument/2006/relationships/image"/><Relationship Id="rId6" Target="../media/image4.png" Type="http://schemas.openxmlformats.org/officeDocument/2006/relationships/image"/></Relationships>
</file>

<file path=ppt/slides/_rels/slide3.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3.xml" Type="http://schemas.openxmlformats.org/officeDocument/2006/relationships/notesSlide"/><Relationship Id="rId3" Target="../media/image6.png" Type="http://schemas.openxmlformats.org/officeDocument/2006/relationships/image"/><Relationship Id="rId4" Target="../media/image7.png" Type="http://schemas.openxmlformats.org/officeDocument/2006/relationships/image"/><Relationship Id="rId5" Target="../media/image8.png" Type="http://schemas.openxmlformats.org/officeDocument/2006/relationships/image"/><Relationship Id="rId6" Target="../media/image3.png" Type="http://schemas.openxmlformats.org/officeDocument/2006/relationships/image"/><Relationship Id="rId7" Target="../media/image2.png" Type="http://schemas.openxmlformats.org/officeDocument/2006/relationships/image"/></Relationships>
</file>

<file path=ppt/slides/_rels/slide4.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4.xml" Type="http://schemas.openxmlformats.org/officeDocument/2006/relationships/notesSlide"/><Relationship Id="rId3" Target="../media/image9.png" Type="http://schemas.openxmlformats.org/officeDocument/2006/relationships/image"/></Relationships>
</file>

<file path=ppt/slides/_rels/slide5.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5.xml" Type="http://schemas.openxmlformats.org/officeDocument/2006/relationships/notesSlide"/><Relationship Id="rId3" Target="../media/image10.png" Type="http://schemas.openxmlformats.org/officeDocument/2006/relationships/image"/></Relationships>
</file>

<file path=ppt/slides/_rels/slide6.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6.xml" Type="http://schemas.openxmlformats.org/officeDocument/2006/relationships/notesSlide"/><Relationship Id="rId3" Target="../media/image10.png" Type="http://schemas.openxmlformats.org/officeDocument/2006/relationships/image"/></Relationships>
</file>

<file path=ppt/slides/_rels/slide7.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7.xml" Type="http://schemas.openxmlformats.org/officeDocument/2006/relationships/notesSlide"/><Relationship Id="rId3" Target="../media/image10.png" Type="http://schemas.openxmlformats.org/officeDocument/2006/relationships/image"/></Relationships>
</file>

<file path=ppt/slides/_rels/slide8.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8.xml" Type="http://schemas.openxmlformats.org/officeDocument/2006/relationships/notesSlide"/><Relationship Id="rId3" Target="../media/image10.png" Type="http://schemas.openxmlformats.org/officeDocument/2006/relationships/image"/></Relationships>
</file>

<file path=ppt/slides/_rels/slide9.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9.xml" Type="http://schemas.openxmlformats.org/officeDocument/2006/relationships/notesSlide"/><Relationship Id="rId3" Target="../media/image10.png" Type="http://schemas.openxmlformats.org/officeDocument/2006/relationships/image"/></Relationships>
</file>

<file path=ppt/slides/slide1.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0" y="0"/>
            <a:ext cx="18288000" cy="1196282"/>
            <a:chOff x="0" y="0"/>
            <a:chExt cx="24384000" cy="1595042"/>
          </a:xfrm>
        </p:grpSpPr>
        <p:sp>
          <p:nvSpPr>
            <p:cNvPr name="Freeform 3" id="3"/>
            <p:cNvSpPr/>
            <p:nvPr/>
          </p:nvSpPr>
          <p:spPr>
            <a:xfrm flipH="false" flipV="false" rot="0">
              <a:off x="0" y="0"/>
              <a:ext cx="24384000" cy="1594993"/>
            </a:xfrm>
            <a:custGeom>
              <a:avLst/>
              <a:gdLst/>
              <a:ahLst/>
              <a:cxnLst/>
              <a:rect r="r" b="b" t="t" l="l"/>
              <a:pathLst>
                <a:path h="1594993" w="24384000">
                  <a:moveTo>
                    <a:pt x="0" y="0"/>
                  </a:moveTo>
                  <a:lnTo>
                    <a:pt x="24384000" y="0"/>
                  </a:lnTo>
                  <a:lnTo>
                    <a:pt x="24384000" y="1594993"/>
                  </a:lnTo>
                  <a:lnTo>
                    <a:pt x="0" y="1594993"/>
                  </a:lnTo>
                  <a:close/>
                </a:path>
              </a:pathLst>
            </a:custGeom>
            <a:solidFill>
              <a:srgbClr val="70C573"/>
            </a:solidFill>
          </p:spPr>
        </p:sp>
      </p:grpSp>
      <p:grpSp>
        <p:nvGrpSpPr>
          <p:cNvPr name="Group 4" id="4"/>
          <p:cNvGrpSpPr>
            <a:grpSpLocks noChangeAspect="true"/>
          </p:cNvGrpSpPr>
          <p:nvPr/>
        </p:nvGrpSpPr>
        <p:grpSpPr>
          <a:xfrm rot="0">
            <a:off x="0" y="-19050"/>
            <a:ext cx="18288000" cy="9055462"/>
            <a:chOff x="0" y="0"/>
            <a:chExt cx="24384000" cy="12073950"/>
          </a:xfrm>
        </p:grpSpPr>
        <p:sp>
          <p:nvSpPr>
            <p:cNvPr name="Freeform 5" id="5" descr="Graficul 6"/>
            <p:cNvSpPr/>
            <p:nvPr/>
          </p:nvSpPr>
          <p:spPr>
            <a:xfrm flipH="false" flipV="false" rot="0">
              <a:off x="0" y="0"/>
              <a:ext cx="24384000" cy="12073890"/>
            </a:xfrm>
            <a:custGeom>
              <a:avLst/>
              <a:gdLst/>
              <a:ahLst/>
              <a:cxnLst/>
              <a:rect r="r" b="b" t="t" l="l"/>
              <a:pathLst>
                <a:path h="12073890" w="24384000">
                  <a:moveTo>
                    <a:pt x="0" y="0"/>
                  </a:moveTo>
                  <a:lnTo>
                    <a:pt x="24384000" y="0"/>
                  </a:lnTo>
                  <a:lnTo>
                    <a:pt x="24384000" y="12073890"/>
                  </a:lnTo>
                  <a:lnTo>
                    <a:pt x="0" y="12073890"/>
                  </a:lnTo>
                  <a:lnTo>
                    <a:pt x="0" y="0"/>
                  </a:lnTo>
                  <a:close/>
                </a:path>
              </a:pathLst>
            </a:custGeom>
            <a:blipFill>
              <a:blip r:embed="rId3"/>
              <a:stretch>
                <a:fillRect l="0" t="0" r="0" b="-21416"/>
              </a:stretch>
            </a:blipFill>
          </p:spPr>
        </p:sp>
      </p:grpSp>
      <p:grpSp>
        <p:nvGrpSpPr>
          <p:cNvPr name="Group 6" id="6"/>
          <p:cNvGrpSpPr/>
          <p:nvPr/>
        </p:nvGrpSpPr>
        <p:grpSpPr>
          <a:xfrm rot="0">
            <a:off x="-19050" y="3276399"/>
            <a:ext cx="466348" cy="1996786"/>
            <a:chOff x="0" y="0"/>
            <a:chExt cx="621798" cy="2662382"/>
          </a:xfrm>
        </p:grpSpPr>
        <p:sp>
          <p:nvSpPr>
            <p:cNvPr name="Freeform 7" id="7"/>
            <p:cNvSpPr/>
            <p:nvPr/>
          </p:nvSpPr>
          <p:spPr>
            <a:xfrm flipH="false" flipV="false" rot="0">
              <a:off x="0" y="0"/>
              <a:ext cx="621792" cy="2662428"/>
            </a:xfrm>
            <a:custGeom>
              <a:avLst/>
              <a:gdLst/>
              <a:ahLst/>
              <a:cxnLst/>
              <a:rect r="r" b="b" t="t" l="l"/>
              <a:pathLst>
                <a:path h="2662428" w="621792">
                  <a:moveTo>
                    <a:pt x="0" y="0"/>
                  </a:moveTo>
                  <a:lnTo>
                    <a:pt x="621792" y="0"/>
                  </a:lnTo>
                  <a:lnTo>
                    <a:pt x="621792" y="2662428"/>
                  </a:lnTo>
                  <a:lnTo>
                    <a:pt x="0" y="2662428"/>
                  </a:lnTo>
                  <a:close/>
                </a:path>
              </a:pathLst>
            </a:custGeom>
            <a:solidFill>
              <a:srgbClr val="70C573"/>
            </a:solidFill>
          </p:spPr>
        </p:sp>
      </p:grpSp>
      <p:grpSp>
        <p:nvGrpSpPr>
          <p:cNvPr name="Group 8" id="8"/>
          <p:cNvGrpSpPr>
            <a:grpSpLocks noChangeAspect="true"/>
          </p:cNvGrpSpPr>
          <p:nvPr/>
        </p:nvGrpSpPr>
        <p:grpSpPr>
          <a:xfrm rot="0">
            <a:off x="1139991" y="9374787"/>
            <a:ext cx="2931886" cy="625832"/>
            <a:chOff x="0" y="0"/>
            <a:chExt cx="3909182" cy="834442"/>
          </a:xfrm>
        </p:grpSpPr>
        <p:sp>
          <p:nvSpPr>
            <p:cNvPr name="Freeform 9" id="9" descr="Imaginea 9"/>
            <p:cNvSpPr/>
            <p:nvPr/>
          </p:nvSpPr>
          <p:spPr>
            <a:xfrm flipH="false" flipV="false" rot="0">
              <a:off x="0" y="0"/>
              <a:ext cx="3909187" cy="834390"/>
            </a:xfrm>
            <a:custGeom>
              <a:avLst/>
              <a:gdLst/>
              <a:ahLst/>
              <a:cxnLst/>
              <a:rect r="r" b="b" t="t" l="l"/>
              <a:pathLst>
                <a:path h="834390" w="3909187">
                  <a:moveTo>
                    <a:pt x="0" y="0"/>
                  </a:moveTo>
                  <a:lnTo>
                    <a:pt x="3909187" y="0"/>
                  </a:lnTo>
                  <a:lnTo>
                    <a:pt x="3909187" y="834390"/>
                  </a:lnTo>
                  <a:lnTo>
                    <a:pt x="0" y="834390"/>
                  </a:lnTo>
                  <a:lnTo>
                    <a:pt x="0" y="0"/>
                  </a:lnTo>
                  <a:close/>
                </a:path>
              </a:pathLst>
            </a:custGeom>
            <a:blipFill>
              <a:blip r:embed="rId4"/>
              <a:stretch>
                <a:fillRect l="0" t="0" r="-324" b="-6"/>
              </a:stretch>
            </a:blipFill>
          </p:spPr>
        </p:sp>
      </p:grpSp>
      <p:grpSp>
        <p:nvGrpSpPr>
          <p:cNvPr name="Group 10" id="10"/>
          <p:cNvGrpSpPr/>
          <p:nvPr/>
        </p:nvGrpSpPr>
        <p:grpSpPr>
          <a:xfrm rot="-5400000">
            <a:off x="-761130" y="6210108"/>
            <a:ext cx="1996788" cy="474525"/>
            <a:chOff x="0" y="0"/>
            <a:chExt cx="2662384" cy="632700"/>
          </a:xfrm>
        </p:grpSpPr>
        <p:sp>
          <p:nvSpPr>
            <p:cNvPr name="Freeform 11" id="11"/>
            <p:cNvSpPr/>
            <p:nvPr/>
          </p:nvSpPr>
          <p:spPr>
            <a:xfrm flipH="false" flipV="false" rot="0">
              <a:off x="0" y="0"/>
              <a:ext cx="2662428" cy="632714"/>
            </a:xfrm>
            <a:custGeom>
              <a:avLst/>
              <a:gdLst/>
              <a:ahLst/>
              <a:cxnLst/>
              <a:rect r="r" b="b" t="t" l="l"/>
              <a:pathLst>
                <a:path h="632714" w="2662428">
                  <a:moveTo>
                    <a:pt x="2662428" y="0"/>
                  </a:moveTo>
                  <a:lnTo>
                    <a:pt x="0" y="0"/>
                  </a:lnTo>
                  <a:lnTo>
                    <a:pt x="0" y="632714"/>
                  </a:lnTo>
                  <a:lnTo>
                    <a:pt x="2662428" y="632714"/>
                  </a:lnTo>
                  <a:close/>
                </a:path>
              </a:pathLst>
            </a:custGeom>
            <a:solidFill>
              <a:srgbClr val="8DC2EE"/>
            </a:solidFill>
          </p:spPr>
        </p:sp>
      </p:grpSp>
      <p:grpSp>
        <p:nvGrpSpPr>
          <p:cNvPr name="Group 12" id="12"/>
          <p:cNvGrpSpPr>
            <a:grpSpLocks noChangeAspect="true"/>
          </p:cNvGrpSpPr>
          <p:nvPr/>
        </p:nvGrpSpPr>
        <p:grpSpPr>
          <a:xfrm rot="0">
            <a:off x="466343" y="281878"/>
            <a:ext cx="2257857" cy="1595748"/>
            <a:chOff x="0" y="0"/>
            <a:chExt cx="3010476" cy="2127664"/>
          </a:xfrm>
        </p:grpSpPr>
        <p:sp>
          <p:nvSpPr>
            <p:cNvPr name="Freeform 13" id="13" descr="Graficul 2"/>
            <p:cNvSpPr/>
            <p:nvPr/>
          </p:nvSpPr>
          <p:spPr>
            <a:xfrm flipH="false" flipV="false" rot="0">
              <a:off x="0" y="0"/>
              <a:ext cx="3010535" cy="2127631"/>
            </a:xfrm>
            <a:custGeom>
              <a:avLst/>
              <a:gdLst/>
              <a:ahLst/>
              <a:cxnLst/>
              <a:rect r="r" b="b" t="t" l="l"/>
              <a:pathLst>
                <a:path h="2127631" w="3010535">
                  <a:moveTo>
                    <a:pt x="0" y="0"/>
                  </a:moveTo>
                  <a:lnTo>
                    <a:pt x="3010535" y="0"/>
                  </a:lnTo>
                  <a:lnTo>
                    <a:pt x="3010535" y="2127631"/>
                  </a:lnTo>
                  <a:lnTo>
                    <a:pt x="0" y="2127631"/>
                  </a:lnTo>
                  <a:lnTo>
                    <a:pt x="0" y="0"/>
                  </a:lnTo>
                  <a:close/>
                </a:path>
              </a:pathLst>
            </a:custGeom>
            <a:blipFill>
              <a:blip r:embed="rId5"/>
              <a:stretch>
                <a:fillRect l="0" t="0" r="1" b="-62"/>
              </a:stretch>
            </a:blipFill>
          </p:spPr>
        </p:sp>
      </p:grpSp>
      <p:sp>
        <p:nvSpPr>
          <p:cNvPr name="TextBox 14" id="14"/>
          <p:cNvSpPr txBox="true"/>
          <p:nvPr/>
        </p:nvSpPr>
        <p:spPr>
          <a:xfrm rot="0">
            <a:off x="4369203" y="9263305"/>
            <a:ext cx="11973932" cy="723900"/>
          </a:xfrm>
          <a:prstGeom prst="rect">
            <a:avLst/>
          </a:prstGeom>
        </p:spPr>
        <p:txBody>
          <a:bodyPr anchor="t" rtlCol="false" tIns="0" lIns="0" bIns="0" rIns="0">
            <a:spAutoFit/>
          </a:bodyPr>
          <a:lstStyle/>
          <a:p>
            <a:pPr algn="l" marL="0" indent="0" lvl="0">
              <a:lnSpc>
                <a:spcPts val="1800"/>
              </a:lnSpc>
            </a:pPr>
            <a:r>
              <a:rPr lang="en-US" sz="1500">
                <a:solidFill>
                  <a:srgbClr val="2C2C2C"/>
                </a:solidFill>
                <a:latin typeface="Calibri (MS)"/>
                <a:ea typeface="Calibri (MS)"/>
                <a:cs typeface="Calibri (MS)"/>
                <a:sym typeface="Calibri (MS)"/>
              </a:rPr>
              <a:t>Finanțat de Uniunea Europeană. Părerile și opiniile exprimate aparțin exclusiv autorului/autorilor și nu reflectă neapărat opiniile Uniunii Europene sau ale Agenției Executive Europene pentru Educație și Cultură (EACEA). Nici Uniunea Europeană, nici EACEA nu pot fi trase la răspundere pentru acestea. [Numărul proiectului: 2023-1-CY02-KA220-YOU-000154272]</a:t>
            </a:r>
          </a:p>
        </p:txBody>
      </p:sp>
      <p:grpSp>
        <p:nvGrpSpPr>
          <p:cNvPr name="Group 15" id="15"/>
          <p:cNvGrpSpPr>
            <a:grpSpLocks noChangeAspect="true"/>
          </p:cNvGrpSpPr>
          <p:nvPr/>
        </p:nvGrpSpPr>
        <p:grpSpPr>
          <a:xfrm rot="0">
            <a:off x="13756239" y="5683210"/>
            <a:ext cx="4146753" cy="3372248"/>
            <a:chOff x="0" y="0"/>
            <a:chExt cx="5529004" cy="4496330"/>
          </a:xfrm>
        </p:grpSpPr>
        <p:sp>
          <p:nvSpPr>
            <p:cNvPr name="Freeform 16" id="16" descr="Graficul 12"/>
            <p:cNvSpPr/>
            <p:nvPr/>
          </p:nvSpPr>
          <p:spPr>
            <a:xfrm flipH="false" flipV="false" rot="0">
              <a:off x="0" y="0"/>
              <a:ext cx="5528945" cy="4496308"/>
            </a:xfrm>
            <a:custGeom>
              <a:avLst/>
              <a:gdLst/>
              <a:ahLst/>
              <a:cxnLst/>
              <a:rect r="r" b="b" t="t" l="l"/>
              <a:pathLst>
                <a:path h="4496308" w="5528945">
                  <a:moveTo>
                    <a:pt x="0" y="0"/>
                  </a:moveTo>
                  <a:lnTo>
                    <a:pt x="5528945" y="0"/>
                  </a:lnTo>
                  <a:lnTo>
                    <a:pt x="5528945" y="4496308"/>
                  </a:lnTo>
                  <a:lnTo>
                    <a:pt x="0" y="4496308"/>
                  </a:lnTo>
                  <a:lnTo>
                    <a:pt x="0" y="0"/>
                  </a:lnTo>
                  <a:close/>
                </a:path>
              </a:pathLst>
            </a:custGeom>
            <a:blipFill>
              <a:blip r:embed="rId6"/>
              <a:stretch>
                <a:fillRect l="0" t="0" r="-1" b="-9920"/>
              </a:stretch>
            </a:blipFill>
          </p:spPr>
        </p:sp>
      </p:grpSp>
      <p:grpSp>
        <p:nvGrpSpPr>
          <p:cNvPr name="Group 17" id="17"/>
          <p:cNvGrpSpPr>
            <a:grpSpLocks noChangeAspect="true"/>
          </p:cNvGrpSpPr>
          <p:nvPr/>
        </p:nvGrpSpPr>
        <p:grpSpPr>
          <a:xfrm rot="0">
            <a:off x="0" y="0"/>
            <a:ext cx="18288000" cy="10287000"/>
            <a:chOff x="0" y="0"/>
            <a:chExt cx="24384000" cy="13716000"/>
          </a:xfrm>
        </p:grpSpPr>
        <p:sp>
          <p:nvSpPr>
            <p:cNvPr name="Freeform 18" id="18"/>
            <p:cNvSpPr/>
            <p:nvPr/>
          </p:nvSpPr>
          <p:spPr>
            <a:xfrm flipH="false" flipV="false" rot="0">
              <a:off x="0" y="0"/>
              <a:ext cx="24384000" cy="13716000"/>
            </a:xfrm>
            <a:custGeom>
              <a:avLst/>
              <a:gdLst/>
              <a:ahLst/>
              <a:cxnLst/>
              <a:rect r="r" b="b" t="t" l="l"/>
              <a:pathLst>
                <a:path h="13716000" w="24384000">
                  <a:moveTo>
                    <a:pt x="0" y="0"/>
                  </a:moveTo>
                  <a:lnTo>
                    <a:pt x="24384000" y="0"/>
                  </a:lnTo>
                  <a:lnTo>
                    <a:pt x="24384000" y="13716000"/>
                  </a:lnTo>
                  <a:lnTo>
                    <a:pt x="0" y="13716000"/>
                  </a:lnTo>
                  <a:lnTo>
                    <a:pt x="0" y="0"/>
                  </a:lnTo>
                  <a:close/>
                </a:path>
              </a:pathLst>
            </a:custGeom>
            <a:blipFill>
              <a:blip r:embed="rId7"/>
              <a:stretch>
                <a:fillRect l="0" t="0" r="-964" b="0"/>
              </a:stretch>
            </a:blipFill>
          </p:spPr>
        </p:sp>
      </p:grpSp>
    </p:spTree>
  </p:cSld>
  <p:clrMapOvr>
    <a:masterClrMapping/>
  </p:clrMapOvr>
</p:sld>
</file>

<file path=ppt/slides/slide10.xml><?xml version="1.0" encoding="utf-8"?>
<p:sld xmlns:p="http://schemas.openxmlformats.org/presentationml/2006/main" xmlns:a="http://schemas.openxmlformats.org/drawingml/2006/main" xmlns:r="http://schemas.openxmlformats.org/officeDocument/2006/relationships">
  <p:cSld>
    <p:bg>
      <p:bgPr>
        <a:solidFill>
          <a:srgbClr val="F2F2F2"/>
        </a:solidFill>
      </p:bgPr>
    </p:bg>
    <p:spTree>
      <p:nvGrpSpPr>
        <p:cNvPr id="1" name=""/>
        <p:cNvGrpSpPr/>
        <p:nvPr/>
      </p:nvGrpSpPr>
      <p:grpSpPr>
        <a:xfrm>
          <a:off x="0" y="0"/>
          <a:ext cx="0" cy="0"/>
          <a:chOff x="0" y="0"/>
          <a:chExt cx="0" cy="0"/>
        </a:xfrm>
      </p:grpSpPr>
      <p:grpSp>
        <p:nvGrpSpPr>
          <p:cNvPr name="Group 2" id="2"/>
          <p:cNvGrpSpPr/>
          <p:nvPr/>
        </p:nvGrpSpPr>
        <p:grpSpPr>
          <a:xfrm rot="0">
            <a:off x="0" y="0"/>
            <a:ext cx="18288000" cy="1196282"/>
            <a:chOff x="0" y="0"/>
            <a:chExt cx="24384000" cy="1595042"/>
          </a:xfrm>
        </p:grpSpPr>
        <p:sp>
          <p:nvSpPr>
            <p:cNvPr name="Freeform 3" id="3"/>
            <p:cNvSpPr/>
            <p:nvPr/>
          </p:nvSpPr>
          <p:spPr>
            <a:xfrm flipH="false" flipV="false" rot="0">
              <a:off x="0" y="0"/>
              <a:ext cx="24384000" cy="1594993"/>
            </a:xfrm>
            <a:custGeom>
              <a:avLst/>
              <a:gdLst/>
              <a:ahLst/>
              <a:cxnLst/>
              <a:rect r="r" b="b" t="t" l="l"/>
              <a:pathLst>
                <a:path h="1594993" w="24384000">
                  <a:moveTo>
                    <a:pt x="0" y="0"/>
                  </a:moveTo>
                  <a:lnTo>
                    <a:pt x="24384000" y="0"/>
                  </a:lnTo>
                  <a:lnTo>
                    <a:pt x="24384000" y="1594993"/>
                  </a:lnTo>
                  <a:lnTo>
                    <a:pt x="0" y="1594993"/>
                  </a:lnTo>
                  <a:close/>
                </a:path>
              </a:pathLst>
            </a:custGeom>
            <a:solidFill>
              <a:srgbClr val="70C573"/>
            </a:solidFill>
          </p:spPr>
        </p:sp>
      </p:grpSp>
      <p:grpSp>
        <p:nvGrpSpPr>
          <p:cNvPr name="Group 4" id="4"/>
          <p:cNvGrpSpPr/>
          <p:nvPr/>
        </p:nvGrpSpPr>
        <p:grpSpPr>
          <a:xfrm rot="0">
            <a:off x="146952" y="122460"/>
            <a:ext cx="18001158" cy="1148924"/>
            <a:chOff x="0" y="0"/>
            <a:chExt cx="24001544" cy="1531899"/>
          </a:xfrm>
        </p:grpSpPr>
        <p:sp>
          <p:nvSpPr>
            <p:cNvPr name="Freeform 5" id="5"/>
            <p:cNvSpPr/>
            <p:nvPr/>
          </p:nvSpPr>
          <p:spPr>
            <a:xfrm flipH="false" flipV="false" rot="0">
              <a:off x="0" y="0"/>
              <a:ext cx="24001544" cy="1531899"/>
            </a:xfrm>
            <a:custGeom>
              <a:avLst/>
              <a:gdLst/>
              <a:ahLst/>
              <a:cxnLst/>
              <a:rect r="r" b="b" t="t" l="l"/>
              <a:pathLst>
                <a:path h="1531899" w="24001544">
                  <a:moveTo>
                    <a:pt x="0" y="0"/>
                  </a:moveTo>
                  <a:lnTo>
                    <a:pt x="24001544" y="0"/>
                  </a:lnTo>
                  <a:lnTo>
                    <a:pt x="24001544" y="1531899"/>
                  </a:lnTo>
                  <a:lnTo>
                    <a:pt x="0" y="1531899"/>
                  </a:lnTo>
                  <a:close/>
                </a:path>
              </a:pathLst>
            </a:custGeom>
            <a:solidFill>
              <a:srgbClr val="000000">
                <a:alpha val="0"/>
              </a:srgbClr>
            </a:solidFill>
          </p:spPr>
        </p:sp>
        <p:sp>
          <p:nvSpPr>
            <p:cNvPr name="TextBox 6" id="6"/>
            <p:cNvSpPr txBox="true"/>
            <p:nvPr/>
          </p:nvSpPr>
          <p:spPr>
            <a:xfrm>
              <a:off x="0" y="-57150"/>
              <a:ext cx="24001544" cy="1589049"/>
            </a:xfrm>
            <a:prstGeom prst="rect">
              <a:avLst/>
            </a:prstGeom>
          </p:spPr>
          <p:txBody>
            <a:bodyPr anchor="ctr" rtlCol="false" tIns="0" lIns="0" bIns="0" rIns="0"/>
            <a:lstStyle/>
            <a:p>
              <a:pPr algn="l" marL="0" indent="0" lvl="0">
                <a:lnSpc>
                  <a:spcPts val="6156"/>
                </a:lnSpc>
              </a:pPr>
              <a:r>
                <a:rPr lang="en-US" sz="5700">
                  <a:solidFill>
                    <a:srgbClr val="F2F2F2"/>
                  </a:solidFill>
                  <a:latin typeface="Calibri (MS)"/>
                  <a:ea typeface="Calibri (MS)"/>
                  <a:cs typeface="Calibri (MS)"/>
                  <a:sym typeface="Calibri (MS)"/>
                </a:rPr>
                <a:t>Politici și reglementări cheie care susțin turismul durabil</a:t>
              </a:r>
            </a:p>
          </p:txBody>
        </p:sp>
      </p:grpSp>
      <p:grpSp>
        <p:nvGrpSpPr>
          <p:cNvPr name="Group 7" id="7"/>
          <p:cNvGrpSpPr/>
          <p:nvPr/>
        </p:nvGrpSpPr>
        <p:grpSpPr>
          <a:xfrm rot="0">
            <a:off x="783038" y="1688888"/>
            <a:ext cx="7968600" cy="7906950"/>
            <a:chOff x="0" y="0"/>
            <a:chExt cx="10624800" cy="10542600"/>
          </a:xfrm>
        </p:grpSpPr>
        <p:sp>
          <p:nvSpPr>
            <p:cNvPr name="Freeform 8" id="8"/>
            <p:cNvSpPr/>
            <p:nvPr/>
          </p:nvSpPr>
          <p:spPr>
            <a:xfrm flipH="false" flipV="false" rot="0">
              <a:off x="0" y="0"/>
              <a:ext cx="10624800" cy="10542600"/>
            </a:xfrm>
            <a:custGeom>
              <a:avLst/>
              <a:gdLst/>
              <a:ahLst/>
              <a:cxnLst/>
              <a:rect r="r" b="b" t="t" l="l"/>
              <a:pathLst>
                <a:path h="10542600" w="10624800">
                  <a:moveTo>
                    <a:pt x="0" y="0"/>
                  </a:moveTo>
                  <a:lnTo>
                    <a:pt x="10624800" y="0"/>
                  </a:lnTo>
                  <a:lnTo>
                    <a:pt x="10624800" y="10542600"/>
                  </a:lnTo>
                  <a:lnTo>
                    <a:pt x="0" y="10542600"/>
                  </a:lnTo>
                  <a:close/>
                </a:path>
              </a:pathLst>
            </a:custGeom>
            <a:solidFill>
              <a:srgbClr val="000000">
                <a:alpha val="0"/>
              </a:srgbClr>
            </a:solidFill>
          </p:spPr>
        </p:sp>
        <p:sp>
          <p:nvSpPr>
            <p:cNvPr name="TextBox 9" id="9"/>
            <p:cNvSpPr txBox="true"/>
            <p:nvPr/>
          </p:nvSpPr>
          <p:spPr>
            <a:xfrm>
              <a:off x="0" y="-95250"/>
              <a:ext cx="10624800" cy="10637850"/>
            </a:xfrm>
            <a:prstGeom prst="rect">
              <a:avLst/>
            </a:prstGeom>
          </p:spPr>
          <p:txBody>
            <a:bodyPr anchor="ctr" rtlCol="false" tIns="0" lIns="0" bIns="0" rIns="0"/>
            <a:lstStyle/>
            <a:p>
              <a:pPr algn="l" marL="0" indent="0" lvl="0">
                <a:lnSpc>
                  <a:spcPts val="4661"/>
                </a:lnSpc>
              </a:pPr>
              <a:r>
                <a:rPr lang="en-US" b="true" sz="3600">
                  <a:solidFill>
                    <a:srgbClr val="A56793"/>
                  </a:solidFill>
                  <a:latin typeface="Calibri (MS) Bold"/>
                  <a:ea typeface="Calibri (MS) Bold"/>
                  <a:cs typeface="Calibri (MS) Bold"/>
                  <a:sym typeface="Calibri (MS) Bold"/>
                </a:rPr>
                <a:t>6. Certificare în turism durabil</a:t>
              </a:r>
            </a:p>
            <a:p>
              <a:pPr algn="l" marL="0" indent="0" lvl="0">
                <a:lnSpc>
                  <a:spcPts val="4661"/>
                </a:lnSpc>
              </a:pPr>
              <a:r>
                <a:rPr lang="en-US" sz="3600">
                  <a:solidFill>
                    <a:srgbClr val="000000"/>
                  </a:solidFill>
                  <a:latin typeface="Calibri (MS)"/>
                  <a:ea typeface="Calibri (MS)"/>
                  <a:cs typeface="Calibri (MS)"/>
                  <a:sym typeface="Calibri (MS)"/>
                </a:rPr>
                <a:t>Programele de certificare recunosc și recompensează afacerile care îndeplinesc standardele de sustenabilitate, promovând practici ecologice în industria turismului. Programe precum Green Key sau EarthCheck certifică hotelurile și operatorii de turism care demonstrează angajament față de practici sustenabile.</a:t>
              </a:r>
            </a:p>
          </p:txBody>
        </p:sp>
      </p:grpSp>
      <p:grpSp>
        <p:nvGrpSpPr>
          <p:cNvPr name="Group 10" id="10"/>
          <p:cNvGrpSpPr>
            <a:grpSpLocks noChangeAspect="true"/>
          </p:cNvGrpSpPr>
          <p:nvPr/>
        </p:nvGrpSpPr>
        <p:grpSpPr>
          <a:xfrm rot="0">
            <a:off x="9820599" y="2297925"/>
            <a:ext cx="7552212" cy="7198012"/>
            <a:chOff x="0" y="0"/>
            <a:chExt cx="10069616" cy="9597350"/>
          </a:xfrm>
        </p:grpSpPr>
        <p:sp>
          <p:nvSpPr>
            <p:cNvPr name="Freeform 11" id="11"/>
            <p:cNvSpPr/>
            <p:nvPr/>
          </p:nvSpPr>
          <p:spPr>
            <a:xfrm flipH="false" flipV="false" rot="0">
              <a:off x="0" y="0"/>
              <a:ext cx="10069576" cy="9597390"/>
            </a:xfrm>
            <a:custGeom>
              <a:avLst/>
              <a:gdLst/>
              <a:ahLst/>
              <a:cxnLst/>
              <a:rect r="r" b="b" t="t" l="l"/>
              <a:pathLst>
                <a:path h="9597390" w="10069576">
                  <a:moveTo>
                    <a:pt x="0" y="0"/>
                  </a:moveTo>
                  <a:lnTo>
                    <a:pt x="10069576" y="0"/>
                  </a:lnTo>
                  <a:lnTo>
                    <a:pt x="10069576" y="9597390"/>
                  </a:lnTo>
                  <a:lnTo>
                    <a:pt x="0" y="9597390"/>
                  </a:lnTo>
                  <a:lnTo>
                    <a:pt x="0" y="0"/>
                  </a:lnTo>
                  <a:close/>
                </a:path>
              </a:pathLst>
            </a:custGeom>
            <a:blipFill>
              <a:blip r:embed="rId3"/>
              <a:stretch>
                <a:fillRect l="0" t="-2460" r="0" b="-2459"/>
              </a:stretch>
            </a:blipFill>
          </p:spPr>
        </p:sp>
      </p:grpSp>
    </p:spTree>
  </p:cSld>
  <p:clrMapOvr>
    <a:masterClrMapping/>
  </p:clrMapOvr>
</p:sld>
</file>

<file path=ppt/slides/slide11.xml><?xml version="1.0" encoding="utf-8"?>
<p:sld xmlns:p="http://schemas.openxmlformats.org/presentationml/2006/main" xmlns:a="http://schemas.openxmlformats.org/drawingml/2006/main">
  <p:cSld>
    <p:bg>
      <p:bgPr>
        <a:solidFill>
          <a:srgbClr val="F2F2F2"/>
        </a:solidFill>
      </p:bgPr>
    </p:bg>
    <p:spTree>
      <p:nvGrpSpPr>
        <p:cNvPr id="1" name=""/>
        <p:cNvGrpSpPr/>
        <p:nvPr/>
      </p:nvGrpSpPr>
      <p:grpSpPr>
        <a:xfrm>
          <a:off x="0" y="0"/>
          <a:ext cx="0" cy="0"/>
          <a:chOff x="0" y="0"/>
          <a:chExt cx="0" cy="0"/>
        </a:xfrm>
      </p:grpSpPr>
      <p:grpSp>
        <p:nvGrpSpPr>
          <p:cNvPr name="Group 2" id="2"/>
          <p:cNvGrpSpPr/>
          <p:nvPr/>
        </p:nvGrpSpPr>
        <p:grpSpPr>
          <a:xfrm rot="0">
            <a:off x="0" y="0"/>
            <a:ext cx="18288000" cy="1196282"/>
            <a:chOff x="0" y="0"/>
            <a:chExt cx="24384000" cy="1595042"/>
          </a:xfrm>
        </p:grpSpPr>
        <p:sp>
          <p:nvSpPr>
            <p:cNvPr name="Freeform 3" id="3"/>
            <p:cNvSpPr/>
            <p:nvPr/>
          </p:nvSpPr>
          <p:spPr>
            <a:xfrm flipH="false" flipV="false" rot="0">
              <a:off x="0" y="0"/>
              <a:ext cx="24384000" cy="1594993"/>
            </a:xfrm>
            <a:custGeom>
              <a:avLst/>
              <a:gdLst/>
              <a:ahLst/>
              <a:cxnLst/>
              <a:rect r="r" b="b" t="t" l="l"/>
              <a:pathLst>
                <a:path h="1594993" w="24384000">
                  <a:moveTo>
                    <a:pt x="0" y="0"/>
                  </a:moveTo>
                  <a:lnTo>
                    <a:pt x="24384000" y="0"/>
                  </a:lnTo>
                  <a:lnTo>
                    <a:pt x="24384000" y="1594993"/>
                  </a:lnTo>
                  <a:lnTo>
                    <a:pt x="0" y="1594993"/>
                  </a:lnTo>
                  <a:close/>
                </a:path>
              </a:pathLst>
            </a:custGeom>
            <a:solidFill>
              <a:srgbClr val="70C573"/>
            </a:solidFill>
          </p:spPr>
        </p:sp>
      </p:grpSp>
      <p:grpSp>
        <p:nvGrpSpPr>
          <p:cNvPr name="Group 4" id="4"/>
          <p:cNvGrpSpPr/>
          <p:nvPr/>
        </p:nvGrpSpPr>
        <p:grpSpPr>
          <a:xfrm rot="0">
            <a:off x="124189" y="107122"/>
            <a:ext cx="17916750" cy="1148924"/>
            <a:chOff x="0" y="0"/>
            <a:chExt cx="23889000" cy="1531899"/>
          </a:xfrm>
        </p:grpSpPr>
        <p:sp>
          <p:nvSpPr>
            <p:cNvPr name="Freeform 5" id="5"/>
            <p:cNvSpPr/>
            <p:nvPr/>
          </p:nvSpPr>
          <p:spPr>
            <a:xfrm flipH="false" flipV="false" rot="0">
              <a:off x="0" y="0"/>
              <a:ext cx="23889001" cy="1531899"/>
            </a:xfrm>
            <a:custGeom>
              <a:avLst/>
              <a:gdLst/>
              <a:ahLst/>
              <a:cxnLst/>
              <a:rect r="r" b="b" t="t" l="l"/>
              <a:pathLst>
                <a:path h="1531899" w="23889001">
                  <a:moveTo>
                    <a:pt x="0" y="0"/>
                  </a:moveTo>
                  <a:lnTo>
                    <a:pt x="23889001" y="0"/>
                  </a:lnTo>
                  <a:lnTo>
                    <a:pt x="23889001" y="1531899"/>
                  </a:lnTo>
                  <a:lnTo>
                    <a:pt x="0" y="1531899"/>
                  </a:lnTo>
                  <a:close/>
                </a:path>
              </a:pathLst>
            </a:custGeom>
            <a:solidFill>
              <a:srgbClr val="000000">
                <a:alpha val="0"/>
              </a:srgbClr>
            </a:solidFill>
          </p:spPr>
        </p:sp>
        <p:sp>
          <p:nvSpPr>
            <p:cNvPr name="TextBox 6" id="6"/>
            <p:cNvSpPr txBox="true"/>
            <p:nvPr/>
          </p:nvSpPr>
          <p:spPr>
            <a:xfrm>
              <a:off x="0" y="-57150"/>
              <a:ext cx="23889000" cy="1589049"/>
            </a:xfrm>
            <a:prstGeom prst="rect">
              <a:avLst/>
            </a:prstGeom>
          </p:spPr>
          <p:txBody>
            <a:bodyPr anchor="ctr" rtlCol="false" tIns="0" lIns="0" bIns="0" rIns="0"/>
            <a:lstStyle/>
            <a:p>
              <a:pPr algn="l" marL="0" indent="0" lvl="0">
                <a:lnSpc>
                  <a:spcPts val="6156"/>
                </a:lnSpc>
              </a:pPr>
              <a:r>
                <a:rPr lang="en-US" sz="5700">
                  <a:solidFill>
                    <a:srgbClr val="F2F2F2"/>
                  </a:solidFill>
                  <a:latin typeface="Calibri (MS)"/>
                  <a:ea typeface="Calibri (MS)"/>
                  <a:cs typeface="Calibri (MS)"/>
                  <a:sym typeface="Calibri (MS)"/>
                </a:rPr>
                <a:t>Orientări pentru politica de turism durabil</a:t>
              </a:r>
            </a:p>
          </p:txBody>
        </p:sp>
      </p:grpSp>
      <p:grpSp>
        <p:nvGrpSpPr>
          <p:cNvPr name="Group 7" id="7"/>
          <p:cNvGrpSpPr/>
          <p:nvPr/>
        </p:nvGrpSpPr>
        <p:grpSpPr>
          <a:xfrm rot="0">
            <a:off x="1745948" y="4338396"/>
            <a:ext cx="2582583" cy="2582583"/>
            <a:chOff x="0" y="0"/>
            <a:chExt cx="3443444" cy="3443444"/>
          </a:xfrm>
        </p:grpSpPr>
        <p:sp>
          <p:nvSpPr>
            <p:cNvPr name="Freeform 8" id="8"/>
            <p:cNvSpPr/>
            <p:nvPr/>
          </p:nvSpPr>
          <p:spPr>
            <a:xfrm flipH="false" flipV="false" rot="0">
              <a:off x="25400" y="25400"/>
              <a:ext cx="3392678" cy="3392678"/>
            </a:xfrm>
            <a:custGeom>
              <a:avLst/>
              <a:gdLst/>
              <a:ahLst/>
              <a:cxnLst/>
              <a:rect r="r" b="b" t="t" l="l"/>
              <a:pathLst>
                <a:path h="3392678" w="3392678">
                  <a:moveTo>
                    <a:pt x="0" y="1696339"/>
                  </a:moveTo>
                  <a:cubicBezTo>
                    <a:pt x="0" y="759460"/>
                    <a:pt x="759460" y="0"/>
                    <a:pt x="1696339" y="0"/>
                  </a:cubicBezTo>
                  <a:cubicBezTo>
                    <a:pt x="2633218" y="0"/>
                    <a:pt x="3392678" y="759460"/>
                    <a:pt x="3392678" y="1696339"/>
                  </a:cubicBezTo>
                  <a:cubicBezTo>
                    <a:pt x="3392678" y="2633218"/>
                    <a:pt x="2633218" y="3392678"/>
                    <a:pt x="1696339" y="3392678"/>
                  </a:cubicBezTo>
                  <a:cubicBezTo>
                    <a:pt x="759460" y="3392678"/>
                    <a:pt x="0" y="2633218"/>
                    <a:pt x="0" y="1696339"/>
                  </a:cubicBezTo>
                  <a:close/>
                </a:path>
              </a:pathLst>
            </a:custGeom>
            <a:solidFill>
              <a:srgbClr val="70C573">
                <a:alpha val="24706"/>
              </a:srgbClr>
            </a:solidFill>
          </p:spPr>
        </p:sp>
        <p:sp>
          <p:nvSpPr>
            <p:cNvPr name="Freeform 9" id="9"/>
            <p:cNvSpPr/>
            <p:nvPr/>
          </p:nvSpPr>
          <p:spPr>
            <a:xfrm flipH="false" flipV="false" rot="0">
              <a:off x="0" y="0"/>
              <a:ext cx="3443478" cy="3443478"/>
            </a:xfrm>
            <a:custGeom>
              <a:avLst/>
              <a:gdLst/>
              <a:ahLst/>
              <a:cxnLst/>
              <a:rect r="r" b="b" t="t" l="l"/>
              <a:pathLst>
                <a:path h="3443478" w="3443478">
                  <a:moveTo>
                    <a:pt x="0" y="1721739"/>
                  </a:moveTo>
                  <a:cubicBezTo>
                    <a:pt x="0" y="770890"/>
                    <a:pt x="770890" y="0"/>
                    <a:pt x="1721739" y="0"/>
                  </a:cubicBezTo>
                  <a:lnTo>
                    <a:pt x="1721739" y="25400"/>
                  </a:lnTo>
                  <a:lnTo>
                    <a:pt x="1721739" y="0"/>
                  </a:lnTo>
                  <a:cubicBezTo>
                    <a:pt x="2672588" y="0"/>
                    <a:pt x="3443478" y="770890"/>
                    <a:pt x="3443478" y="1721739"/>
                  </a:cubicBezTo>
                  <a:cubicBezTo>
                    <a:pt x="3443478" y="2672588"/>
                    <a:pt x="2672588" y="3443478"/>
                    <a:pt x="1721739" y="3443478"/>
                  </a:cubicBezTo>
                  <a:lnTo>
                    <a:pt x="1721739" y="3418078"/>
                  </a:lnTo>
                  <a:lnTo>
                    <a:pt x="1721739" y="3443478"/>
                  </a:lnTo>
                  <a:cubicBezTo>
                    <a:pt x="770890" y="3443478"/>
                    <a:pt x="0" y="2672588"/>
                    <a:pt x="0" y="1721739"/>
                  </a:cubicBezTo>
                  <a:lnTo>
                    <a:pt x="25400" y="1721739"/>
                  </a:lnTo>
                  <a:lnTo>
                    <a:pt x="46863" y="1735328"/>
                  </a:lnTo>
                  <a:cubicBezTo>
                    <a:pt x="40767" y="1744853"/>
                    <a:pt x="29210" y="1749298"/>
                    <a:pt x="18288" y="1746123"/>
                  </a:cubicBezTo>
                  <a:cubicBezTo>
                    <a:pt x="7366" y="1742948"/>
                    <a:pt x="0" y="1733042"/>
                    <a:pt x="0" y="1721739"/>
                  </a:cubicBezTo>
                  <a:moveTo>
                    <a:pt x="50800" y="1721739"/>
                  </a:moveTo>
                  <a:lnTo>
                    <a:pt x="25400" y="1721739"/>
                  </a:lnTo>
                  <a:lnTo>
                    <a:pt x="3937" y="1708150"/>
                  </a:lnTo>
                  <a:cubicBezTo>
                    <a:pt x="10033" y="1698625"/>
                    <a:pt x="21590" y="1694180"/>
                    <a:pt x="32512" y="1697355"/>
                  </a:cubicBezTo>
                  <a:cubicBezTo>
                    <a:pt x="43434" y="1700530"/>
                    <a:pt x="50800" y="1710436"/>
                    <a:pt x="50800" y="1721739"/>
                  </a:cubicBezTo>
                  <a:cubicBezTo>
                    <a:pt x="50800" y="2644521"/>
                    <a:pt x="798957" y="3392678"/>
                    <a:pt x="1721739" y="3392678"/>
                  </a:cubicBezTo>
                  <a:cubicBezTo>
                    <a:pt x="2644521" y="3392678"/>
                    <a:pt x="3392678" y="2644521"/>
                    <a:pt x="3392678" y="1721739"/>
                  </a:cubicBezTo>
                  <a:lnTo>
                    <a:pt x="3418078" y="1721739"/>
                  </a:lnTo>
                  <a:lnTo>
                    <a:pt x="3392678" y="1721739"/>
                  </a:lnTo>
                  <a:cubicBezTo>
                    <a:pt x="3392678" y="798957"/>
                    <a:pt x="2644521" y="50800"/>
                    <a:pt x="1721739" y="50800"/>
                  </a:cubicBezTo>
                  <a:lnTo>
                    <a:pt x="1721739" y="25400"/>
                  </a:lnTo>
                  <a:lnTo>
                    <a:pt x="1721739" y="50800"/>
                  </a:lnTo>
                  <a:cubicBezTo>
                    <a:pt x="798957" y="50800"/>
                    <a:pt x="50800" y="798957"/>
                    <a:pt x="50800" y="1721739"/>
                  </a:cubicBezTo>
                  <a:close/>
                </a:path>
              </a:pathLst>
            </a:custGeom>
            <a:solidFill>
              <a:srgbClr val="F2F2F2"/>
            </a:solidFill>
          </p:spPr>
        </p:sp>
      </p:grpSp>
      <p:grpSp>
        <p:nvGrpSpPr>
          <p:cNvPr name="Group 10" id="10"/>
          <p:cNvGrpSpPr/>
          <p:nvPr/>
        </p:nvGrpSpPr>
        <p:grpSpPr>
          <a:xfrm rot="0">
            <a:off x="2118579" y="4711028"/>
            <a:ext cx="1837320" cy="1837320"/>
            <a:chOff x="0" y="0"/>
            <a:chExt cx="2449760" cy="2449760"/>
          </a:xfrm>
        </p:grpSpPr>
        <p:sp>
          <p:nvSpPr>
            <p:cNvPr name="Freeform 11" id="11"/>
            <p:cNvSpPr/>
            <p:nvPr/>
          </p:nvSpPr>
          <p:spPr>
            <a:xfrm flipH="false" flipV="false" rot="0">
              <a:off x="0" y="0"/>
              <a:ext cx="2449760" cy="2449760"/>
            </a:xfrm>
            <a:custGeom>
              <a:avLst/>
              <a:gdLst/>
              <a:ahLst/>
              <a:cxnLst/>
              <a:rect r="r" b="b" t="t" l="l"/>
              <a:pathLst>
                <a:path h="2449760" w="2449760">
                  <a:moveTo>
                    <a:pt x="0" y="0"/>
                  </a:moveTo>
                  <a:lnTo>
                    <a:pt x="2449760" y="0"/>
                  </a:lnTo>
                  <a:lnTo>
                    <a:pt x="2449760" y="2449760"/>
                  </a:lnTo>
                  <a:lnTo>
                    <a:pt x="0" y="2449760"/>
                  </a:lnTo>
                  <a:close/>
                </a:path>
              </a:pathLst>
            </a:custGeom>
            <a:solidFill>
              <a:srgbClr val="000000">
                <a:alpha val="0"/>
              </a:srgbClr>
            </a:solidFill>
          </p:spPr>
        </p:sp>
        <p:sp>
          <p:nvSpPr>
            <p:cNvPr name="TextBox 12" id="12"/>
            <p:cNvSpPr txBox="true"/>
            <p:nvPr/>
          </p:nvSpPr>
          <p:spPr>
            <a:xfrm>
              <a:off x="0" y="-19050"/>
              <a:ext cx="2449760" cy="2468810"/>
            </a:xfrm>
            <a:prstGeom prst="rect">
              <a:avLst/>
            </a:prstGeom>
          </p:spPr>
          <p:txBody>
            <a:bodyPr anchor="ctr" rtlCol="false" tIns="0" lIns="0" bIns="0" rIns="0"/>
            <a:lstStyle/>
            <a:p>
              <a:pPr algn="ctr" marL="0" indent="0" lvl="0">
                <a:lnSpc>
                  <a:spcPts val="1458"/>
                </a:lnSpc>
              </a:pPr>
              <a:r>
                <a:rPr lang="en-US" sz="1350">
                  <a:solidFill>
                    <a:srgbClr val="616161"/>
                  </a:solidFill>
                  <a:latin typeface="Arial"/>
                  <a:ea typeface="Arial"/>
                  <a:cs typeface="Arial"/>
                  <a:sym typeface="Arial"/>
                </a:rPr>
                <a:t>PROMOVAREA CULTURII ȘI A PATRIMONIULUI</a:t>
              </a:r>
            </a:p>
          </p:txBody>
        </p:sp>
      </p:grpSp>
      <p:grpSp>
        <p:nvGrpSpPr>
          <p:cNvPr name="Group 13" id="13"/>
          <p:cNvGrpSpPr/>
          <p:nvPr/>
        </p:nvGrpSpPr>
        <p:grpSpPr>
          <a:xfrm rot="0">
            <a:off x="3781534" y="4338396"/>
            <a:ext cx="2582583" cy="2582583"/>
            <a:chOff x="0" y="0"/>
            <a:chExt cx="3443444" cy="3443444"/>
          </a:xfrm>
        </p:grpSpPr>
        <p:sp>
          <p:nvSpPr>
            <p:cNvPr name="Freeform 14" id="14"/>
            <p:cNvSpPr/>
            <p:nvPr/>
          </p:nvSpPr>
          <p:spPr>
            <a:xfrm flipH="false" flipV="false" rot="0">
              <a:off x="25400" y="25400"/>
              <a:ext cx="3392678" cy="3392678"/>
            </a:xfrm>
            <a:custGeom>
              <a:avLst/>
              <a:gdLst/>
              <a:ahLst/>
              <a:cxnLst/>
              <a:rect r="r" b="b" t="t" l="l"/>
              <a:pathLst>
                <a:path h="3392678" w="3392678">
                  <a:moveTo>
                    <a:pt x="0" y="1696339"/>
                  </a:moveTo>
                  <a:cubicBezTo>
                    <a:pt x="0" y="759460"/>
                    <a:pt x="759460" y="0"/>
                    <a:pt x="1696339" y="0"/>
                  </a:cubicBezTo>
                  <a:cubicBezTo>
                    <a:pt x="2633218" y="0"/>
                    <a:pt x="3392678" y="759460"/>
                    <a:pt x="3392678" y="1696339"/>
                  </a:cubicBezTo>
                  <a:cubicBezTo>
                    <a:pt x="3392678" y="2633218"/>
                    <a:pt x="2633218" y="3392678"/>
                    <a:pt x="1696339" y="3392678"/>
                  </a:cubicBezTo>
                  <a:cubicBezTo>
                    <a:pt x="759460" y="3392678"/>
                    <a:pt x="0" y="2633218"/>
                    <a:pt x="0" y="1696339"/>
                  </a:cubicBezTo>
                  <a:close/>
                </a:path>
              </a:pathLst>
            </a:custGeom>
            <a:solidFill>
              <a:srgbClr val="70C573">
                <a:alpha val="24706"/>
              </a:srgbClr>
            </a:solidFill>
          </p:spPr>
        </p:sp>
        <p:sp>
          <p:nvSpPr>
            <p:cNvPr name="Freeform 15" id="15"/>
            <p:cNvSpPr/>
            <p:nvPr/>
          </p:nvSpPr>
          <p:spPr>
            <a:xfrm flipH="false" flipV="false" rot="0">
              <a:off x="0" y="0"/>
              <a:ext cx="3443478" cy="3443478"/>
            </a:xfrm>
            <a:custGeom>
              <a:avLst/>
              <a:gdLst/>
              <a:ahLst/>
              <a:cxnLst/>
              <a:rect r="r" b="b" t="t" l="l"/>
              <a:pathLst>
                <a:path h="3443478" w="3443478">
                  <a:moveTo>
                    <a:pt x="0" y="1721739"/>
                  </a:moveTo>
                  <a:cubicBezTo>
                    <a:pt x="0" y="770890"/>
                    <a:pt x="770890" y="0"/>
                    <a:pt x="1721739" y="0"/>
                  </a:cubicBezTo>
                  <a:lnTo>
                    <a:pt x="1721739" y="25400"/>
                  </a:lnTo>
                  <a:lnTo>
                    <a:pt x="1721739" y="0"/>
                  </a:lnTo>
                  <a:cubicBezTo>
                    <a:pt x="2672588" y="0"/>
                    <a:pt x="3443478" y="770890"/>
                    <a:pt x="3443478" y="1721739"/>
                  </a:cubicBezTo>
                  <a:cubicBezTo>
                    <a:pt x="3443478" y="2672588"/>
                    <a:pt x="2672588" y="3443478"/>
                    <a:pt x="1721739" y="3443478"/>
                  </a:cubicBezTo>
                  <a:lnTo>
                    <a:pt x="1721739" y="3418078"/>
                  </a:lnTo>
                  <a:lnTo>
                    <a:pt x="1721739" y="3443478"/>
                  </a:lnTo>
                  <a:cubicBezTo>
                    <a:pt x="770890" y="3443478"/>
                    <a:pt x="0" y="2672588"/>
                    <a:pt x="0" y="1721739"/>
                  </a:cubicBezTo>
                  <a:lnTo>
                    <a:pt x="25400" y="1721739"/>
                  </a:lnTo>
                  <a:lnTo>
                    <a:pt x="46863" y="1735328"/>
                  </a:lnTo>
                  <a:cubicBezTo>
                    <a:pt x="40767" y="1744853"/>
                    <a:pt x="29210" y="1749298"/>
                    <a:pt x="18288" y="1746123"/>
                  </a:cubicBezTo>
                  <a:cubicBezTo>
                    <a:pt x="7366" y="1742948"/>
                    <a:pt x="0" y="1733042"/>
                    <a:pt x="0" y="1721739"/>
                  </a:cubicBezTo>
                  <a:moveTo>
                    <a:pt x="50800" y="1721739"/>
                  </a:moveTo>
                  <a:lnTo>
                    <a:pt x="25400" y="1721739"/>
                  </a:lnTo>
                  <a:lnTo>
                    <a:pt x="3937" y="1708150"/>
                  </a:lnTo>
                  <a:cubicBezTo>
                    <a:pt x="10033" y="1698625"/>
                    <a:pt x="21590" y="1694180"/>
                    <a:pt x="32512" y="1697355"/>
                  </a:cubicBezTo>
                  <a:cubicBezTo>
                    <a:pt x="43434" y="1700530"/>
                    <a:pt x="50800" y="1710436"/>
                    <a:pt x="50800" y="1721739"/>
                  </a:cubicBezTo>
                  <a:cubicBezTo>
                    <a:pt x="50800" y="2644521"/>
                    <a:pt x="798957" y="3392678"/>
                    <a:pt x="1721739" y="3392678"/>
                  </a:cubicBezTo>
                  <a:cubicBezTo>
                    <a:pt x="2644521" y="3392678"/>
                    <a:pt x="3392678" y="2644521"/>
                    <a:pt x="3392678" y="1721739"/>
                  </a:cubicBezTo>
                  <a:lnTo>
                    <a:pt x="3418078" y="1721739"/>
                  </a:lnTo>
                  <a:lnTo>
                    <a:pt x="3392678" y="1721739"/>
                  </a:lnTo>
                  <a:cubicBezTo>
                    <a:pt x="3392678" y="798957"/>
                    <a:pt x="2644521" y="50800"/>
                    <a:pt x="1721739" y="50800"/>
                  </a:cubicBezTo>
                  <a:lnTo>
                    <a:pt x="1721739" y="25400"/>
                  </a:lnTo>
                  <a:lnTo>
                    <a:pt x="1721739" y="50800"/>
                  </a:lnTo>
                  <a:cubicBezTo>
                    <a:pt x="798957" y="50800"/>
                    <a:pt x="50800" y="798957"/>
                    <a:pt x="50800" y="1721739"/>
                  </a:cubicBezTo>
                  <a:close/>
                </a:path>
              </a:pathLst>
            </a:custGeom>
            <a:solidFill>
              <a:srgbClr val="F2F2F2"/>
            </a:solidFill>
          </p:spPr>
        </p:sp>
      </p:grpSp>
      <p:grpSp>
        <p:nvGrpSpPr>
          <p:cNvPr name="Group 16" id="16"/>
          <p:cNvGrpSpPr/>
          <p:nvPr/>
        </p:nvGrpSpPr>
        <p:grpSpPr>
          <a:xfrm rot="0">
            <a:off x="4095176" y="4711028"/>
            <a:ext cx="1721945" cy="1837320"/>
            <a:chOff x="0" y="0"/>
            <a:chExt cx="2295927" cy="2449760"/>
          </a:xfrm>
        </p:grpSpPr>
        <p:sp>
          <p:nvSpPr>
            <p:cNvPr name="Freeform 17" id="17"/>
            <p:cNvSpPr/>
            <p:nvPr/>
          </p:nvSpPr>
          <p:spPr>
            <a:xfrm flipH="false" flipV="false" rot="0">
              <a:off x="0" y="0"/>
              <a:ext cx="2295927" cy="2449760"/>
            </a:xfrm>
            <a:custGeom>
              <a:avLst/>
              <a:gdLst/>
              <a:ahLst/>
              <a:cxnLst/>
              <a:rect r="r" b="b" t="t" l="l"/>
              <a:pathLst>
                <a:path h="2449760" w="2295927">
                  <a:moveTo>
                    <a:pt x="0" y="0"/>
                  </a:moveTo>
                  <a:lnTo>
                    <a:pt x="2295927" y="0"/>
                  </a:lnTo>
                  <a:lnTo>
                    <a:pt x="2295927" y="2449760"/>
                  </a:lnTo>
                  <a:lnTo>
                    <a:pt x="0" y="2449760"/>
                  </a:lnTo>
                  <a:close/>
                </a:path>
              </a:pathLst>
            </a:custGeom>
            <a:solidFill>
              <a:srgbClr val="000000">
                <a:alpha val="0"/>
              </a:srgbClr>
            </a:solidFill>
          </p:spPr>
        </p:sp>
        <p:sp>
          <p:nvSpPr>
            <p:cNvPr name="TextBox 18" id="18"/>
            <p:cNvSpPr txBox="true"/>
            <p:nvPr/>
          </p:nvSpPr>
          <p:spPr>
            <a:xfrm>
              <a:off x="0" y="-19050"/>
              <a:ext cx="2295927" cy="2468810"/>
            </a:xfrm>
            <a:prstGeom prst="rect">
              <a:avLst/>
            </a:prstGeom>
          </p:spPr>
          <p:txBody>
            <a:bodyPr anchor="ctr" rtlCol="false" tIns="0" lIns="0" bIns="0" rIns="0"/>
            <a:lstStyle/>
            <a:p>
              <a:pPr algn="ctr" marL="0" indent="0" lvl="0">
                <a:lnSpc>
                  <a:spcPts val="1436"/>
                </a:lnSpc>
              </a:pPr>
              <a:r>
                <a:rPr lang="en-US" sz="1329">
                  <a:solidFill>
                    <a:srgbClr val="616161"/>
                  </a:solidFill>
                  <a:latin typeface="Arial"/>
                  <a:ea typeface="Arial"/>
                  <a:cs typeface="Arial"/>
                  <a:sym typeface="Arial"/>
                </a:rPr>
                <a:t>SUSTENABILITATEA MEDIULUI</a:t>
              </a:r>
            </a:p>
          </p:txBody>
        </p:sp>
      </p:grpSp>
      <p:grpSp>
        <p:nvGrpSpPr>
          <p:cNvPr name="Group 19" id="19"/>
          <p:cNvGrpSpPr/>
          <p:nvPr/>
        </p:nvGrpSpPr>
        <p:grpSpPr>
          <a:xfrm rot="0">
            <a:off x="5817122" y="4338396"/>
            <a:ext cx="2582583" cy="2582583"/>
            <a:chOff x="0" y="0"/>
            <a:chExt cx="3443444" cy="3443444"/>
          </a:xfrm>
        </p:grpSpPr>
        <p:sp>
          <p:nvSpPr>
            <p:cNvPr name="Freeform 20" id="20"/>
            <p:cNvSpPr/>
            <p:nvPr/>
          </p:nvSpPr>
          <p:spPr>
            <a:xfrm flipH="false" flipV="false" rot="0">
              <a:off x="25400" y="25400"/>
              <a:ext cx="3392678" cy="3392678"/>
            </a:xfrm>
            <a:custGeom>
              <a:avLst/>
              <a:gdLst/>
              <a:ahLst/>
              <a:cxnLst/>
              <a:rect r="r" b="b" t="t" l="l"/>
              <a:pathLst>
                <a:path h="3392678" w="3392678">
                  <a:moveTo>
                    <a:pt x="0" y="1696339"/>
                  </a:moveTo>
                  <a:cubicBezTo>
                    <a:pt x="0" y="759460"/>
                    <a:pt x="759460" y="0"/>
                    <a:pt x="1696339" y="0"/>
                  </a:cubicBezTo>
                  <a:cubicBezTo>
                    <a:pt x="2633218" y="0"/>
                    <a:pt x="3392678" y="759460"/>
                    <a:pt x="3392678" y="1696339"/>
                  </a:cubicBezTo>
                  <a:cubicBezTo>
                    <a:pt x="3392678" y="2633218"/>
                    <a:pt x="2633218" y="3392678"/>
                    <a:pt x="1696339" y="3392678"/>
                  </a:cubicBezTo>
                  <a:cubicBezTo>
                    <a:pt x="759460" y="3392678"/>
                    <a:pt x="0" y="2633218"/>
                    <a:pt x="0" y="1696339"/>
                  </a:cubicBezTo>
                  <a:close/>
                </a:path>
              </a:pathLst>
            </a:custGeom>
            <a:solidFill>
              <a:srgbClr val="70C573">
                <a:alpha val="24706"/>
              </a:srgbClr>
            </a:solidFill>
          </p:spPr>
        </p:sp>
        <p:sp>
          <p:nvSpPr>
            <p:cNvPr name="Freeform 21" id="21"/>
            <p:cNvSpPr/>
            <p:nvPr/>
          </p:nvSpPr>
          <p:spPr>
            <a:xfrm flipH="false" flipV="false" rot="0">
              <a:off x="0" y="0"/>
              <a:ext cx="3443478" cy="3443478"/>
            </a:xfrm>
            <a:custGeom>
              <a:avLst/>
              <a:gdLst/>
              <a:ahLst/>
              <a:cxnLst/>
              <a:rect r="r" b="b" t="t" l="l"/>
              <a:pathLst>
                <a:path h="3443478" w="3443478">
                  <a:moveTo>
                    <a:pt x="0" y="1721739"/>
                  </a:moveTo>
                  <a:cubicBezTo>
                    <a:pt x="0" y="770890"/>
                    <a:pt x="770890" y="0"/>
                    <a:pt x="1721739" y="0"/>
                  </a:cubicBezTo>
                  <a:lnTo>
                    <a:pt x="1721739" y="25400"/>
                  </a:lnTo>
                  <a:lnTo>
                    <a:pt x="1721739" y="0"/>
                  </a:lnTo>
                  <a:cubicBezTo>
                    <a:pt x="2672588" y="0"/>
                    <a:pt x="3443478" y="770890"/>
                    <a:pt x="3443478" y="1721739"/>
                  </a:cubicBezTo>
                  <a:cubicBezTo>
                    <a:pt x="3443478" y="2672588"/>
                    <a:pt x="2672588" y="3443478"/>
                    <a:pt x="1721739" y="3443478"/>
                  </a:cubicBezTo>
                  <a:lnTo>
                    <a:pt x="1721739" y="3418078"/>
                  </a:lnTo>
                  <a:lnTo>
                    <a:pt x="1721739" y="3443478"/>
                  </a:lnTo>
                  <a:cubicBezTo>
                    <a:pt x="770890" y="3443478"/>
                    <a:pt x="0" y="2672588"/>
                    <a:pt x="0" y="1721739"/>
                  </a:cubicBezTo>
                  <a:lnTo>
                    <a:pt x="25400" y="1721739"/>
                  </a:lnTo>
                  <a:lnTo>
                    <a:pt x="46863" y="1735328"/>
                  </a:lnTo>
                  <a:cubicBezTo>
                    <a:pt x="40767" y="1744853"/>
                    <a:pt x="29210" y="1749298"/>
                    <a:pt x="18288" y="1746123"/>
                  </a:cubicBezTo>
                  <a:cubicBezTo>
                    <a:pt x="7366" y="1742948"/>
                    <a:pt x="0" y="1733042"/>
                    <a:pt x="0" y="1721739"/>
                  </a:cubicBezTo>
                  <a:moveTo>
                    <a:pt x="50800" y="1721739"/>
                  </a:moveTo>
                  <a:lnTo>
                    <a:pt x="25400" y="1721739"/>
                  </a:lnTo>
                  <a:lnTo>
                    <a:pt x="3937" y="1708150"/>
                  </a:lnTo>
                  <a:cubicBezTo>
                    <a:pt x="10033" y="1698625"/>
                    <a:pt x="21590" y="1694180"/>
                    <a:pt x="32512" y="1697355"/>
                  </a:cubicBezTo>
                  <a:cubicBezTo>
                    <a:pt x="43434" y="1700530"/>
                    <a:pt x="50800" y="1710436"/>
                    <a:pt x="50800" y="1721739"/>
                  </a:cubicBezTo>
                  <a:cubicBezTo>
                    <a:pt x="50800" y="2644521"/>
                    <a:pt x="798957" y="3392678"/>
                    <a:pt x="1721739" y="3392678"/>
                  </a:cubicBezTo>
                  <a:cubicBezTo>
                    <a:pt x="2644521" y="3392678"/>
                    <a:pt x="3392678" y="2644521"/>
                    <a:pt x="3392678" y="1721739"/>
                  </a:cubicBezTo>
                  <a:lnTo>
                    <a:pt x="3418078" y="1721739"/>
                  </a:lnTo>
                  <a:lnTo>
                    <a:pt x="3392678" y="1721739"/>
                  </a:lnTo>
                  <a:cubicBezTo>
                    <a:pt x="3392678" y="798957"/>
                    <a:pt x="2644521" y="50800"/>
                    <a:pt x="1721739" y="50800"/>
                  </a:cubicBezTo>
                  <a:lnTo>
                    <a:pt x="1721739" y="25400"/>
                  </a:lnTo>
                  <a:lnTo>
                    <a:pt x="1721739" y="50800"/>
                  </a:lnTo>
                  <a:cubicBezTo>
                    <a:pt x="798957" y="50800"/>
                    <a:pt x="50800" y="798957"/>
                    <a:pt x="50800" y="1721739"/>
                  </a:cubicBezTo>
                  <a:close/>
                </a:path>
              </a:pathLst>
            </a:custGeom>
            <a:solidFill>
              <a:srgbClr val="F2F2F2"/>
            </a:solidFill>
          </p:spPr>
        </p:sp>
      </p:grpSp>
      <p:grpSp>
        <p:nvGrpSpPr>
          <p:cNvPr name="Group 22" id="22"/>
          <p:cNvGrpSpPr/>
          <p:nvPr/>
        </p:nvGrpSpPr>
        <p:grpSpPr>
          <a:xfrm rot="0">
            <a:off x="6189753" y="4711028"/>
            <a:ext cx="1837320" cy="1837320"/>
            <a:chOff x="0" y="0"/>
            <a:chExt cx="2449760" cy="2449760"/>
          </a:xfrm>
        </p:grpSpPr>
        <p:sp>
          <p:nvSpPr>
            <p:cNvPr name="Freeform 23" id="23"/>
            <p:cNvSpPr/>
            <p:nvPr/>
          </p:nvSpPr>
          <p:spPr>
            <a:xfrm flipH="false" flipV="false" rot="0">
              <a:off x="0" y="0"/>
              <a:ext cx="2449760" cy="2449760"/>
            </a:xfrm>
            <a:custGeom>
              <a:avLst/>
              <a:gdLst/>
              <a:ahLst/>
              <a:cxnLst/>
              <a:rect r="r" b="b" t="t" l="l"/>
              <a:pathLst>
                <a:path h="2449760" w="2449760">
                  <a:moveTo>
                    <a:pt x="0" y="0"/>
                  </a:moveTo>
                  <a:lnTo>
                    <a:pt x="2449760" y="0"/>
                  </a:lnTo>
                  <a:lnTo>
                    <a:pt x="2449760" y="2449760"/>
                  </a:lnTo>
                  <a:lnTo>
                    <a:pt x="0" y="2449760"/>
                  </a:lnTo>
                  <a:close/>
                </a:path>
              </a:pathLst>
            </a:custGeom>
            <a:solidFill>
              <a:srgbClr val="000000">
                <a:alpha val="0"/>
              </a:srgbClr>
            </a:solidFill>
          </p:spPr>
        </p:sp>
        <p:sp>
          <p:nvSpPr>
            <p:cNvPr name="TextBox 24" id="24"/>
            <p:cNvSpPr txBox="true"/>
            <p:nvPr/>
          </p:nvSpPr>
          <p:spPr>
            <a:xfrm>
              <a:off x="0" y="-19050"/>
              <a:ext cx="2449760" cy="2468810"/>
            </a:xfrm>
            <a:prstGeom prst="rect">
              <a:avLst/>
            </a:prstGeom>
          </p:spPr>
          <p:txBody>
            <a:bodyPr anchor="ctr" rtlCol="false" tIns="0" lIns="0" bIns="0" rIns="0"/>
            <a:lstStyle/>
            <a:p>
              <a:pPr algn="ctr" marL="0" indent="0" lvl="0">
                <a:lnSpc>
                  <a:spcPts val="1458"/>
                </a:lnSpc>
              </a:pPr>
              <a:r>
                <a:rPr lang="en-US" sz="1350">
                  <a:solidFill>
                    <a:srgbClr val="616161"/>
                  </a:solidFill>
                  <a:latin typeface="Arial"/>
                  <a:ea typeface="Arial"/>
                  <a:cs typeface="Arial"/>
                  <a:sym typeface="Arial"/>
                </a:rPr>
                <a:t>GUVERNARE EFICIENTĂ</a:t>
              </a:r>
            </a:p>
          </p:txBody>
        </p:sp>
      </p:grpSp>
      <p:grpSp>
        <p:nvGrpSpPr>
          <p:cNvPr name="Group 25" id="25"/>
          <p:cNvGrpSpPr/>
          <p:nvPr/>
        </p:nvGrpSpPr>
        <p:grpSpPr>
          <a:xfrm rot="0">
            <a:off x="7852707" y="4338396"/>
            <a:ext cx="2582583" cy="2582583"/>
            <a:chOff x="0" y="0"/>
            <a:chExt cx="3443444" cy="3443444"/>
          </a:xfrm>
        </p:grpSpPr>
        <p:sp>
          <p:nvSpPr>
            <p:cNvPr name="Freeform 26" id="26"/>
            <p:cNvSpPr/>
            <p:nvPr/>
          </p:nvSpPr>
          <p:spPr>
            <a:xfrm flipH="false" flipV="false" rot="0">
              <a:off x="25400" y="25400"/>
              <a:ext cx="3392678" cy="3392678"/>
            </a:xfrm>
            <a:custGeom>
              <a:avLst/>
              <a:gdLst/>
              <a:ahLst/>
              <a:cxnLst/>
              <a:rect r="r" b="b" t="t" l="l"/>
              <a:pathLst>
                <a:path h="3392678" w="3392678">
                  <a:moveTo>
                    <a:pt x="0" y="1696339"/>
                  </a:moveTo>
                  <a:cubicBezTo>
                    <a:pt x="0" y="759460"/>
                    <a:pt x="759460" y="0"/>
                    <a:pt x="1696339" y="0"/>
                  </a:cubicBezTo>
                  <a:cubicBezTo>
                    <a:pt x="2633218" y="0"/>
                    <a:pt x="3392678" y="759460"/>
                    <a:pt x="3392678" y="1696339"/>
                  </a:cubicBezTo>
                  <a:cubicBezTo>
                    <a:pt x="3392678" y="2633218"/>
                    <a:pt x="2633218" y="3392678"/>
                    <a:pt x="1696339" y="3392678"/>
                  </a:cubicBezTo>
                  <a:cubicBezTo>
                    <a:pt x="759460" y="3392678"/>
                    <a:pt x="0" y="2633218"/>
                    <a:pt x="0" y="1696339"/>
                  </a:cubicBezTo>
                  <a:close/>
                </a:path>
              </a:pathLst>
            </a:custGeom>
            <a:solidFill>
              <a:srgbClr val="70C573">
                <a:alpha val="24706"/>
              </a:srgbClr>
            </a:solidFill>
          </p:spPr>
        </p:sp>
        <p:sp>
          <p:nvSpPr>
            <p:cNvPr name="Freeform 27" id="27"/>
            <p:cNvSpPr/>
            <p:nvPr/>
          </p:nvSpPr>
          <p:spPr>
            <a:xfrm flipH="false" flipV="false" rot="0">
              <a:off x="0" y="0"/>
              <a:ext cx="3443478" cy="3443478"/>
            </a:xfrm>
            <a:custGeom>
              <a:avLst/>
              <a:gdLst/>
              <a:ahLst/>
              <a:cxnLst/>
              <a:rect r="r" b="b" t="t" l="l"/>
              <a:pathLst>
                <a:path h="3443478" w="3443478">
                  <a:moveTo>
                    <a:pt x="0" y="1721739"/>
                  </a:moveTo>
                  <a:cubicBezTo>
                    <a:pt x="0" y="770890"/>
                    <a:pt x="770890" y="0"/>
                    <a:pt x="1721739" y="0"/>
                  </a:cubicBezTo>
                  <a:lnTo>
                    <a:pt x="1721739" y="25400"/>
                  </a:lnTo>
                  <a:lnTo>
                    <a:pt x="1721739" y="0"/>
                  </a:lnTo>
                  <a:cubicBezTo>
                    <a:pt x="2672588" y="0"/>
                    <a:pt x="3443478" y="770890"/>
                    <a:pt x="3443478" y="1721739"/>
                  </a:cubicBezTo>
                  <a:cubicBezTo>
                    <a:pt x="3443478" y="2672588"/>
                    <a:pt x="2672588" y="3443478"/>
                    <a:pt x="1721739" y="3443478"/>
                  </a:cubicBezTo>
                  <a:lnTo>
                    <a:pt x="1721739" y="3418078"/>
                  </a:lnTo>
                  <a:lnTo>
                    <a:pt x="1721739" y="3443478"/>
                  </a:lnTo>
                  <a:cubicBezTo>
                    <a:pt x="770890" y="3443478"/>
                    <a:pt x="0" y="2672588"/>
                    <a:pt x="0" y="1721739"/>
                  </a:cubicBezTo>
                  <a:lnTo>
                    <a:pt x="25400" y="1721739"/>
                  </a:lnTo>
                  <a:lnTo>
                    <a:pt x="46863" y="1735328"/>
                  </a:lnTo>
                  <a:cubicBezTo>
                    <a:pt x="40767" y="1744853"/>
                    <a:pt x="29210" y="1749298"/>
                    <a:pt x="18288" y="1746123"/>
                  </a:cubicBezTo>
                  <a:cubicBezTo>
                    <a:pt x="7366" y="1742948"/>
                    <a:pt x="0" y="1733042"/>
                    <a:pt x="0" y="1721739"/>
                  </a:cubicBezTo>
                  <a:moveTo>
                    <a:pt x="50800" y="1721739"/>
                  </a:moveTo>
                  <a:lnTo>
                    <a:pt x="25400" y="1721739"/>
                  </a:lnTo>
                  <a:lnTo>
                    <a:pt x="3937" y="1708150"/>
                  </a:lnTo>
                  <a:cubicBezTo>
                    <a:pt x="10033" y="1698625"/>
                    <a:pt x="21590" y="1694180"/>
                    <a:pt x="32512" y="1697355"/>
                  </a:cubicBezTo>
                  <a:cubicBezTo>
                    <a:pt x="43434" y="1700530"/>
                    <a:pt x="50800" y="1710436"/>
                    <a:pt x="50800" y="1721739"/>
                  </a:cubicBezTo>
                  <a:cubicBezTo>
                    <a:pt x="50800" y="2644521"/>
                    <a:pt x="798957" y="3392678"/>
                    <a:pt x="1721739" y="3392678"/>
                  </a:cubicBezTo>
                  <a:cubicBezTo>
                    <a:pt x="2644521" y="3392678"/>
                    <a:pt x="3392678" y="2644521"/>
                    <a:pt x="3392678" y="1721739"/>
                  </a:cubicBezTo>
                  <a:lnTo>
                    <a:pt x="3418078" y="1721739"/>
                  </a:lnTo>
                  <a:lnTo>
                    <a:pt x="3392678" y="1721739"/>
                  </a:lnTo>
                  <a:cubicBezTo>
                    <a:pt x="3392678" y="798957"/>
                    <a:pt x="2644521" y="50800"/>
                    <a:pt x="1721739" y="50800"/>
                  </a:cubicBezTo>
                  <a:lnTo>
                    <a:pt x="1721739" y="25400"/>
                  </a:lnTo>
                  <a:lnTo>
                    <a:pt x="1721739" y="50800"/>
                  </a:lnTo>
                  <a:cubicBezTo>
                    <a:pt x="798957" y="50800"/>
                    <a:pt x="50800" y="798957"/>
                    <a:pt x="50800" y="1721739"/>
                  </a:cubicBezTo>
                  <a:close/>
                </a:path>
              </a:pathLst>
            </a:custGeom>
            <a:solidFill>
              <a:srgbClr val="F2F2F2"/>
            </a:solidFill>
          </p:spPr>
        </p:sp>
      </p:grpSp>
      <p:grpSp>
        <p:nvGrpSpPr>
          <p:cNvPr name="Group 28" id="28"/>
          <p:cNvGrpSpPr/>
          <p:nvPr/>
        </p:nvGrpSpPr>
        <p:grpSpPr>
          <a:xfrm rot="0">
            <a:off x="8225338" y="4711028"/>
            <a:ext cx="1837320" cy="1837320"/>
            <a:chOff x="0" y="0"/>
            <a:chExt cx="2449760" cy="2449760"/>
          </a:xfrm>
        </p:grpSpPr>
        <p:sp>
          <p:nvSpPr>
            <p:cNvPr name="Freeform 29" id="29"/>
            <p:cNvSpPr/>
            <p:nvPr/>
          </p:nvSpPr>
          <p:spPr>
            <a:xfrm flipH="false" flipV="false" rot="0">
              <a:off x="0" y="0"/>
              <a:ext cx="2449760" cy="2449760"/>
            </a:xfrm>
            <a:custGeom>
              <a:avLst/>
              <a:gdLst/>
              <a:ahLst/>
              <a:cxnLst/>
              <a:rect r="r" b="b" t="t" l="l"/>
              <a:pathLst>
                <a:path h="2449760" w="2449760">
                  <a:moveTo>
                    <a:pt x="0" y="0"/>
                  </a:moveTo>
                  <a:lnTo>
                    <a:pt x="2449760" y="0"/>
                  </a:lnTo>
                  <a:lnTo>
                    <a:pt x="2449760" y="2449760"/>
                  </a:lnTo>
                  <a:lnTo>
                    <a:pt x="0" y="2449760"/>
                  </a:lnTo>
                  <a:close/>
                </a:path>
              </a:pathLst>
            </a:custGeom>
            <a:solidFill>
              <a:srgbClr val="000000">
                <a:alpha val="0"/>
              </a:srgbClr>
            </a:solidFill>
          </p:spPr>
        </p:sp>
        <p:sp>
          <p:nvSpPr>
            <p:cNvPr name="TextBox 30" id="30"/>
            <p:cNvSpPr txBox="true"/>
            <p:nvPr/>
          </p:nvSpPr>
          <p:spPr>
            <a:xfrm>
              <a:off x="0" y="-19050"/>
              <a:ext cx="2449760" cy="2468810"/>
            </a:xfrm>
            <a:prstGeom prst="rect">
              <a:avLst/>
            </a:prstGeom>
          </p:spPr>
          <p:txBody>
            <a:bodyPr anchor="ctr" rtlCol="false" tIns="0" lIns="0" bIns="0" rIns="0"/>
            <a:lstStyle/>
            <a:p>
              <a:pPr algn="ctr" marL="0" indent="0" lvl="0">
                <a:lnSpc>
                  <a:spcPts val="1458"/>
                </a:lnSpc>
              </a:pPr>
              <a:r>
                <a:rPr lang="en-US" sz="1350">
                  <a:solidFill>
                    <a:srgbClr val="2C2C2C"/>
                  </a:solidFill>
                  <a:latin typeface="Arial"/>
                  <a:ea typeface="Arial"/>
                  <a:cs typeface="Arial"/>
                  <a:sym typeface="Arial"/>
                </a:rPr>
                <a:t>FORȚĂ DE MUNCĂ PUTERNICĂ</a:t>
              </a:r>
            </a:p>
          </p:txBody>
        </p:sp>
      </p:grpSp>
      <p:grpSp>
        <p:nvGrpSpPr>
          <p:cNvPr name="Group 31" id="31"/>
          <p:cNvGrpSpPr/>
          <p:nvPr/>
        </p:nvGrpSpPr>
        <p:grpSpPr>
          <a:xfrm rot="0">
            <a:off x="9888294" y="4338396"/>
            <a:ext cx="2582583" cy="2582583"/>
            <a:chOff x="0" y="0"/>
            <a:chExt cx="3443444" cy="3443444"/>
          </a:xfrm>
        </p:grpSpPr>
        <p:sp>
          <p:nvSpPr>
            <p:cNvPr name="Freeform 32" id="32"/>
            <p:cNvSpPr/>
            <p:nvPr/>
          </p:nvSpPr>
          <p:spPr>
            <a:xfrm flipH="false" flipV="false" rot="0">
              <a:off x="25400" y="25400"/>
              <a:ext cx="3392678" cy="3392678"/>
            </a:xfrm>
            <a:custGeom>
              <a:avLst/>
              <a:gdLst/>
              <a:ahLst/>
              <a:cxnLst/>
              <a:rect r="r" b="b" t="t" l="l"/>
              <a:pathLst>
                <a:path h="3392678" w="3392678">
                  <a:moveTo>
                    <a:pt x="0" y="1696339"/>
                  </a:moveTo>
                  <a:cubicBezTo>
                    <a:pt x="0" y="759460"/>
                    <a:pt x="759460" y="0"/>
                    <a:pt x="1696339" y="0"/>
                  </a:cubicBezTo>
                  <a:cubicBezTo>
                    <a:pt x="2633218" y="0"/>
                    <a:pt x="3392678" y="759460"/>
                    <a:pt x="3392678" y="1696339"/>
                  </a:cubicBezTo>
                  <a:cubicBezTo>
                    <a:pt x="3392678" y="2633218"/>
                    <a:pt x="2633218" y="3392678"/>
                    <a:pt x="1696339" y="3392678"/>
                  </a:cubicBezTo>
                  <a:cubicBezTo>
                    <a:pt x="759460" y="3392678"/>
                    <a:pt x="0" y="2633218"/>
                    <a:pt x="0" y="1696339"/>
                  </a:cubicBezTo>
                  <a:close/>
                </a:path>
              </a:pathLst>
            </a:custGeom>
            <a:solidFill>
              <a:srgbClr val="70C573">
                <a:alpha val="24706"/>
              </a:srgbClr>
            </a:solidFill>
          </p:spPr>
        </p:sp>
        <p:sp>
          <p:nvSpPr>
            <p:cNvPr name="Freeform 33" id="33"/>
            <p:cNvSpPr/>
            <p:nvPr/>
          </p:nvSpPr>
          <p:spPr>
            <a:xfrm flipH="false" flipV="false" rot="0">
              <a:off x="0" y="0"/>
              <a:ext cx="3443478" cy="3443478"/>
            </a:xfrm>
            <a:custGeom>
              <a:avLst/>
              <a:gdLst/>
              <a:ahLst/>
              <a:cxnLst/>
              <a:rect r="r" b="b" t="t" l="l"/>
              <a:pathLst>
                <a:path h="3443478" w="3443478">
                  <a:moveTo>
                    <a:pt x="0" y="1721739"/>
                  </a:moveTo>
                  <a:cubicBezTo>
                    <a:pt x="0" y="770890"/>
                    <a:pt x="770890" y="0"/>
                    <a:pt x="1721739" y="0"/>
                  </a:cubicBezTo>
                  <a:lnTo>
                    <a:pt x="1721739" y="25400"/>
                  </a:lnTo>
                  <a:lnTo>
                    <a:pt x="1721739" y="0"/>
                  </a:lnTo>
                  <a:cubicBezTo>
                    <a:pt x="2672588" y="0"/>
                    <a:pt x="3443478" y="770890"/>
                    <a:pt x="3443478" y="1721739"/>
                  </a:cubicBezTo>
                  <a:cubicBezTo>
                    <a:pt x="3443478" y="2672588"/>
                    <a:pt x="2672588" y="3443478"/>
                    <a:pt x="1721739" y="3443478"/>
                  </a:cubicBezTo>
                  <a:lnTo>
                    <a:pt x="1721739" y="3418078"/>
                  </a:lnTo>
                  <a:lnTo>
                    <a:pt x="1721739" y="3443478"/>
                  </a:lnTo>
                  <a:cubicBezTo>
                    <a:pt x="770890" y="3443478"/>
                    <a:pt x="0" y="2672588"/>
                    <a:pt x="0" y="1721739"/>
                  </a:cubicBezTo>
                  <a:lnTo>
                    <a:pt x="25400" y="1721739"/>
                  </a:lnTo>
                  <a:lnTo>
                    <a:pt x="46863" y="1735328"/>
                  </a:lnTo>
                  <a:cubicBezTo>
                    <a:pt x="40767" y="1744853"/>
                    <a:pt x="29210" y="1749298"/>
                    <a:pt x="18288" y="1746123"/>
                  </a:cubicBezTo>
                  <a:cubicBezTo>
                    <a:pt x="7366" y="1742948"/>
                    <a:pt x="0" y="1733042"/>
                    <a:pt x="0" y="1721739"/>
                  </a:cubicBezTo>
                  <a:moveTo>
                    <a:pt x="50800" y="1721739"/>
                  </a:moveTo>
                  <a:lnTo>
                    <a:pt x="25400" y="1721739"/>
                  </a:lnTo>
                  <a:lnTo>
                    <a:pt x="3937" y="1708150"/>
                  </a:lnTo>
                  <a:cubicBezTo>
                    <a:pt x="10033" y="1698625"/>
                    <a:pt x="21590" y="1694180"/>
                    <a:pt x="32512" y="1697355"/>
                  </a:cubicBezTo>
                  <a:cubicBezTo>
                    <a:pt x="43434" y="1700530"/>
                    <a:pt x="50800" y="1710436"/>
                    <a:pt x="50800" y="1721739"/>
                  </a:cubicBezTo>
                  <a:cubicBezTo>
                    <a:pt x="50800" y="2644521"/>
                    <a:pt x="798957" y="3392678"/>
                    <a:pt x="1721739" y="3392678"/>
                  </a:cubicBezTo>
                  <a:cubicBezTo>
                    <a:pt x="2644521" y="3392678"/>
                    <a:pt x="3392678" y="2644521"/>
                    <a:pt x="3392678" y="1721739"/>
                  </a:cubicBezTo>
                  <a:lnTo>
                    <a:pt x="3418078" y="1721739"/>
                  </a:lnTo>
                  <a:lnTo>
                    <a:pt x="3392678" y="1721739"/>
                  </a:lnTo>
                  <a:cubicBezTo>
                    <a:pt x="3392678" y="798957"/>
                    <a:pt x="2644521" y="50800"/>
                    <a:pt x="1721739" y="50800"/>
                  </a:cubicBezTo>
                  <a:lnTo>
                    <a:pt x="1721739" y="25400"/>
                  </a:lnTo>
                  <a:lnTo>
                    <a:pt x="1721739" y="50800"/>
                  </a:lnTo>
                  <a:cubicBezTo>
                    <a:pt x="798957" y="50800"/>
                    <a:pt x="50800" y="798957"/>
                    <a:pt x="50800" y="1721739"/>
                  </a:cubicBezTo>
                  <a:close/>
                </a:path>
              </a:pathLst>
            </a:custGeom>
            <a:solidFill>
              <a:srgbClr val="F2F2F2"/>
            </a:solidFill>
          </p:spPr>
        </p:sp>
      </p:grpSp>
      <p:grpSp>
        <p:nvGrpSpPr>
          <p:cNvPr name="Group 34" id="34"/>
          <p:cNvGrpSpPr/>
          <p:nvPr/>
        </p:nvGrpSpPr>
        <p:grpSpPr>
          <a:xfrm rot="0">
            <a:off x="10260925" y="4711028"/>
            <a:ext cx="1837320" cy="1837320"/>
            <a:chOff x="0" y="0"/>
            <a:chExt cx="2449760" cy="2449760"/>
          </a:xfrm>
        </p:grpSpPr>
        <p:sp>
          <p:nvSpPr>
            <p:cNvPr name="Freeform 35" id="35"/>
            <p:cNvSpPr/>
            <p:nvPr/>
          </p:nvSpPr>
          <p:spPr>
            <a:xfrm flipH="false" flipV="false" rot="0">
              <a:off x="0" y="0"/>
              <a:ext cx="2449760" cy="2449760"/>
            </a:xfrm>
            <a:custGeom>
              <a:avLst/>
              <a:gdLst/>
              <a:ahLst/>
              <a:cxnLst/>
              <a:rect r="r" b="b" t="t" l="l"/>
              <a:pathLst>
                <a:path h="2449760" w="2449760">
                  <a:moveTo>
                    <a:pt x="0" y="0"/>
                  </a:moveTo>
                  <a:lnTo>
                    <a:pt x="2449760" y="0"/>
                  </a:lnTo>
                  <a:lnTo>
                    <a:pt x="2449760" y="2449760"/>
                  </a:lnTo>
                  <a:lnTo>
                    <a:pt x="0" y="2449760"/>
                  </a:lnTo>
                  <a:close/>
                </a:path>
              </a:pathLst>
            </a:custGeom>
            <a:solidFill>
              <a:srgbClr val="000000">
                <a:alpha val="0"/>
              </a:srgbClr>
            </a:solidFill>
          </p:spPr>
        </p:sp>
        <p:sp>
          <p:nvSpPr>
            <p:cNvPr name="TextBox 36" id="36"/>
            <p:cNvSpPr txBox="true"/>
            <p:nvPr/>
          </p:nvSpPr>
          <p:spPr>
            <a:xfrm>
              <a:off x="0" y="-19050"/>
              <a:ext cx="2449760" cy="2468810"/>
            </a:xfrm>
            <a:prstGeom prst="rect">
              <a:avLst/>
            </a:prstGeom>
          </p:spPr>
          <p:txBody>
            <a:bodyPr anchor="ctr" rtlCol="false" tIns="0" lIns="0" bIns="0" rIns="0"/>
            <a:lstStyle/>
            <a:p>
              <a:pPr algn="ctr" marL="0" indent="0" lvl="0">
                <a:lnSpc>
                  <a:spcPts val="1458"/>
                </a:lnSpc>
              </a:pPr>
              <a:r>
                <a:rPr lang="en-US" sz="1350">
                  <a:solidFill>
                    <a:srgbClr val="2C2C2C"/>
                  </a:solidFill>
                  <a:latin typeface="Arial"/>
                  <a:ea typeface="Arial"/>
                  <a:cs typeface="Arial"/>
                  <a:sym typeface="Arial"/>
                </a:rPr>
                <a:t>BENEFICII ECONOMICE SUSTENABILE</a:t>
              </a:r>
            </a:p>
          </p:txBody>
        </p:sp>
      </p:grpSp>
      <p:grpSp>
        <p:nvGrpSpPr>
          <p:cNvPr name="Group 37" id="37"/>
          <p:cNvGrpSpPr/>
          <p:nvPr/>
        </p:nvGrpSpPr>
        <p:grpSpPr>
          <a:xfrm rot="0">
            <a:off x="11923881" y="4338396"/>
            <a:ext cx="2582583" cy="2582583"/>
            <a:chOff x="0" y="0"/>
            <a:chExt cx="3443444" cy="3443444"/>
          </a:xfrm>
        </p:grpSpPr>
        <p:sp>
          <p:nvSpPr>
            <p:cNvPr name="Freeform 38" id="38"/>
            <p:cNvSpPr/>
            <p:nvPr/>
          </p:nvSpPr>
          <p:spPr>
            <a:xfrm flipH="false" flipV="false" rot="0">
              <a:off x="25400" y="25400"/>
              <a:ext cx="3392678" cy="3392678"/>
            </a:xfrm>
            <a:custGeom>
              <a:avLst/>
              <a:gdLst/>
              <a:ahLst/>
              <a:cxnLst/>
              <a:rect r="r" b="b" t="t" l="l"/>
              <a:pathLst>
                <a:path h="3392678" w="3392678">
                  <a:moveTo>
                    <a:pt x="0" y="1696339"/>
                  </a:moveTo>
                  <a:cubicBezTo>
                    <a:pt x="0" y="759460"/>
                    <a:pt x="759460" y="0"/>
                    <a:pt x="1696339" y="0"/>
                  </a:cubicBezTo>
                  <a:cubicBezTo>
                    <a:pt x="2633218" y="0"/>
                    <a:pt x="3392678" y="759460"/>
                    <a:pt x="3392678" y="1696339"/>
                  </a:cubicBezTo>
                  <a:cubicBezTo>
                    <a:pt x="3392678" y="2633218"/>
                    <a:pt x="2633218" y="3392678"/>
                    <a:pt x="1696339" y="3392678"/>
                  </a:cubicBezTo>
                  <a:cubicBezTo>
                    <a:pt x="759460" y="3392678"/>
                    <a:pt x="0" y="2633218"/>
                    <a:pt x="0" y="1696339"/>
                  </a:cubicBezTo>
                  <a:close/>
                </a:path>
              </a:pathLst>
            </a:custGeom>
            <a:solidFill>
              <a:srgbClr val="70C573">
                <a:alpha val="24706"/>
              </a:srgbClr>
            </a:solidFill>
          </p:spPr>
        </p:sp>
        <p:sp>
          <p:nvSpPr>
            <p:cNvPr name="Freeform 39" id="39"/>
            <p:cNvSpPr/>
            <p:nvPr/>
          </p:nvSpPr>
          <p:spPr>
            <a:xfrm flipH="false" flipV="false" rot="0">
              <a:off x="0" y="0"/>
              <a:ext cx="3443478" cy="3443478"/>
            </a:xfrm>
            <a:custGeom>
              <a:avLst/>
              <a:gdLst/>
              <a:ahLst/>
              <a:cxnLst/>
              <a:rect r="r" b="b" t="t" l="l"/>
              <a:pathLst>
                <a:path h="3443478" w="3443478">
                  <a:moveTo>
                    <a:pt x="0" y="1721739"/>
                  </a:moveTo>
                  <a:cubicBezTo>
                    <a:pt x="0" y="770890"/>
                    <a:pt x="770890" y="0"/>
                    <a:pt x="1721739" y="0"/>
                  </a:cubicBezTo>
                  <a:lnTo>
                    <a:pt x="1721739" y="25400"/>
                  </a:lnTo>
                  <a:lnTo>
                    <a:pt x="1721739" y="0"/>
                  </a:lnTo>
                  <a:cubicBezTo>
                    <a:pt x="2672588" y="0"/>
                    <a:pt x="3443478" y="770890"/>
                    <a:pt x="3443478" y="1721739"/>
                  </a:cubicBezTo>
                  <a:cubicBezTo>
                    <a:pt x="3443478" y="2672588"/>
                    <a:pt x="2672588" y="3443478"/>
                    <a:pt x="1721739" y="3443478"/>
                  </a:cubicBezTo>
                  <a:lnTo>
                    <a:pt x="1721739" y="3418078"/>
                  </a:lnTo>
                  <a:lnTo>
                    <a:pt x="1721739" y="3443478"/>
                  </a:lnTo>
                  <a:cubicBezTo>
                    <a:pt x="770890" y="3443478"/>
                    <a:pt x="0" y="2672588"/>
                    <a:pt x="0" y="1721739"/>
                  </a:cubicBezTo>
                  <a:lnTo>
                    <a:pt x="25400" y="1721739"/>
                  </a:lnTo>
                  <a:lnTo>
                    <a:pt x="46863" y="1735328"/>
                  </a:lnTo>
                  <a:cubicBezTo>
                    <a:pt x="40767" y="1744853"/>
                    <a:pt x="29210" y="1749298"/>
                    <a:pt x="18288" y="1746123"/>
                  </a:cubicBezTo>
                  <a:cubicBezTo>
                    <a:pt x="7366" y="1742948"/>
                    <a:pt x="0" y="1733042"/>
                    <a:pt x="0" y="1721739"/>
                  </a:cubicBezTo>
                  <a:moveTo>
                    <a:pt x="50800" y="1721739"/>
                  </a:moveTo>
                  <a:lnTo>
                    <a:pt x="25400" y="1721739"/>
                  </a:lnTo>
                  <a:lnTo>
                    <a:pt x="3937" y="1708150"/>
                  </a:lnTo>
                  <a:cubicBezTo>
                    <a:pt x="10033" y="1698625"/>
                    <a:pt x="21590" y="1694180"/>
                    <a:pt x="32512" y="1697355"/>
                  </a:cubicBezTo>
                  <a:cubicBezTo>
                    <a:pt x="43434" y="1700530"/>
                    <a:pt x="50800" y="1710436"/>
                    <a:pt x="50800" y="1721739"/>
                  </a:cubicBezTo>
                  <a:cubicBezTo>
                    <a:pt x="50800" y="2644521"/>
                    <a:pt x="798957" y="3392678"/>
                    <a:pt x="1721739" y="3392678"/>
                  </a:cubicBezTo>
                  <a:cubicBezTo>
                    <a:pt x="2644521" y="3392678"/>
                    <a:pt x="3392678" y="2644521"/>
                    <a:pt x="3392678" y="1721739"/>
                  </a:cubicBezTo>
                  <a:lnTo>
                    <a:pt x="3418078" y="1721739"/>
                  </a:lnTo>
                  <a:lnTo>
                    <a:pt x="3392678" y="1721739"/>
                  </a:lnTo>
                  <a:cubicBezTo>
                    <a:pt x="3392678" y="798957"/>
                    <a:pt x="2644521" y="50800"/>
                    <a:pt x="1721739" y="50800"/>
                  </a:cubicBezTo>
                  <a:lnTo>
                    <a:pt x="1721739" y="25400"/>
                  </a:lnTo>
                  <a:lnTo>
                    <a:pt x="1721739" y="50800"/>
                  </a:lnTo>
                  <a:cubicBezTo>
                    <a:pt x="798957" y="50800"/>
                    <a:pt x="50800" y="798957"/>
                    <a:pt x="50800" y="1721739"/>
                  </a:cubicBezTo>
                  <a:close/>
                </a:path>
              </a:pathLst>
            </a:custGeom>
            <a:solidFill>
              <a:srgbClr val="F2F2F2"/>
            </a:solidFill>
          </p:spPr>
        </p:sp>
      </p:grpSp>
      <p:grpSp>
        <p:nvGrpSpPr>
          <p:cNvPr name="Group 40" id="40"/>
          <p:cNvGrpSpPr/>
          <p:nvPr/>
        </p:nvGrpSpPr>
        <p:grpSpPr>
          <a:xfrm rot="0">
            <a:off x="12296512" y="4711028"/>
            <a:ext cx="1837320" cy="1837320"/>
            <a:chOff x="0" y="0"/>
            <a:chExt cx="2449760" cy="2449760"/>
          </a:xfrm>
        </p:grpSpPr>
        <p:sp>
          <p:nvSpPr>
            <p:cNvPr name="Freeform 41" id="41"/>
            <p:cNvSpPr/>
            <p:nvPr/>
          </p:nvSpPr>
          <p:spPr>
            <a:xfrm flipH="false" flipV="false" rot="0">
              <a:off x="0" y="0"/>
              <a:ext cx="2449760" cy="2449760"/>
            </a:xfrm>
            <a:custGeom>
              <a:avLst/>
              <a:gdLst/>
              <a:ahLst/>
              <a:cxnLst/>
              <a:rect r="r" b="b" t="t" l="l"/>
              <a:pathLst>
                <a:path h="2449760" w="2449760">
                  <a:moveTo>
                    <a:pt x="0" y="0"/>
                  </a:moveTo>
                  <a:lnTo>
                    <a:pt x="2449760" y="0"/>
                  </a:lnTo>
                  <a:lnTo>
                    <a:pt x="2449760" y="2449760"/>
                  </a:lnTo>
                  <a:lnTo>
                    <a:pt x="0" y="2449760"/>
                  </a:lnTo>
                  <a:close/>
                </a:path>
              </a:pathLst>
            </a:custGeom>
            <a:solidFill>
              <a:srgbClr val="000000">
                <a:alpha val="0"/>
              </a:srgbClr>
            </a:solidFill>
          </p:spPr>
        </p:sp>
        <p:sp>
          <p:nvSpPr>
            <p:cNvPr name="TextBox 42" id="42"/>
            <p:cNvSpPr txBox="true"/>
            <p:nvPr/>
          </p:nvSpPr>
          <p:spPr>
            <a:xfrm>
              <a:off x="0" y="-19050"/>
              <a:ext cx="2449760" cy="2468810"/>
            </a:xfrm>
            <a:prstGeom prst="rect">
              <a:avLst/>
            </a:prstGeom>
          </p:spPr>
          <p:txBody>
            <a:bodyPr anchor="ctr" rtlCol="false" tIns="0" lIns="0" bIns="0" rIns="0"/>
            <a:lstStyle/>
            <a:p>
              <a:pPr algn="ctr" marL="0" indent="0" lvl="0">
                <a:lnSpc>
                  <a:spcPts val="1458"/>
                </a:lnSpc>
              </a:pPr>
              <a:r>
                <a:rPr lang="en-US" sz="1350">
                  <a:solidFill>
                    <a:srgbClr val="2C2C2C"/>
                  </a:solidFill>
                  <a:latin typeface="Arial"/>
                  <a:ea typeface="Arial"/>
                  <a:cs typeface="Arial"/>
                  <a:sym typeface="Arial"/>
                </a:rPr>
                <a:t>COMERCIALIZEAZĂ PRODUSE UNICE</a:t>
              </a:r>
            </a:p>
          </p:txBody>
        </p:sp>
      </p:grpSp>
      <p:grpSp>
        <p:nvGrpSpPr>
          <p:cNvPr name="Group 43" id="43"/>
          <p:cNvGrpSpPr/>
          <p:nvPr/>
        </p:nvGrpSpPr>
        <p:grpSpPr>
          <a:xfrm rot="0">
            <a:off x="13959468" y="4338396"/>
            <a:ext cx="2582583" cy="2582583"/>
            <a:chOff x="0" y="0"/>
            <a:chExt cx="3443444" cy="3443444"/>
          </a:xfrm>
        </p:grpSpPr>
        <p:sp>
          <p:nvSpPr>
            <p:cNvPr name="Freeform 44" id="44"/>
            <p:cNvSpPr/>
            <p:nvPr/>
          </p:nvSpPr>
          <p:spPr>
            <a:xfrm flipH="false" flipV="false" rot="0">
              <a:off x="25400" y="25400"/>
              <a:ext cx="3392678" cy="3392678"/>
            </a:xfrm>
            <a:custGeom>
              <a:avLst/>
              <a:gdLst/>
              <a:ahLst/>
              <a:cxnLst/>
              <a:rect r="r" b="b" t="t" l="l"/>
              <a:pathLst>
                <a:path h="3392678" w="3392678">
                  <a:moveTo>
                    <a:pt x="0" y="1696339"/>
                  </a:moveTo>
                  <a:cubicBezTo>
                    <a:pt x="0" y="759460"/>
                    <a:pt x="759460" y="0"/>
                    <a:pt x="1696339" y="0"/>
                  </a:cubicBezTo>
                  <a:cubicBezTo>
                    <a:pt x="2633218" y="0"/>
                    <a:pt x="3392678" y="759460"/>
                    <a:pt x="3392678" y="1696339"/>
                  </a:cubicBezTo>
                  <a:cubicBezTo>
                    <a:pt x="3392678" y="2633218"/>
                    <a:pt x="2633218" y="3392678"/>
                    <a:pt x="1696339" y="3392678"/>
                  </a:cubicBezTo>
                  <a:cubicBezTo>
                    <a:pt x="759460" y="3392678"/>
                    <a:pt x="0" y="2633218"/>
                    <a:pt x="0" y="1696339"/>
                  </a:cubicBezTo>
                  <a:close/>
                </a:path>
              </a:pathLst>
            </a:custGeom>
            <a:solidFill>
              <a:srgbClr val="70C573">
                <a:alpha val="24706"/>
              </a:srgbClr>
            </a:solidFill>
          </p:spPr>
        </p:sp>
        <p:sp>
          <p:nvSpPr>
            <p:cNvPr name="Freeform 45" id="45"/>
            <p:cNvSpPr/>
            <p:nvPr/>
          </p:nvSpPr>
          <p:spPr>
            <a:xfrm flipH="false" flipV="false" rot="0">
              <a:off x="0" y="0"/>
              <a:ext cx="3443478" cy="3443478"/>
            </a:xfrm>
            <a:custGeom>
              <a:avLst/>
              <a:gdLst/>
              <a:ahLst/>
              <a:cxnLst/>
              <a:rect r="r" b="b" t="t" l="l"/>
              <a:pathLst>
                <a:path h="3443478" w="3443478">
                  <a:moveTo>
                    <a:pt x="0" y="1721739"/>
                  </a:moveTo>
                  <a:cubicBezTo>
                    <a:pt x="0" y="770890"/>
                    <a:pt x="770890" y="0"/>
                    <a:pt x="1721739" y="0"/>
                  </a:cubicBezTo>
                  <a:lnTo>
                    <a:pt x="1721739" y="25400"/>
                  </a:lnTo>
                  <a:lnTo>
                    <a:pt x="1721739" y="0"/>
                  </a:lnTo>
                  <a:cubicBezTo>
                    <a:pt x="2672588" y="0"/>
                    <a:pt x="3443478" y="770890"/>
                    <a:pt x="3443478" y="1721739"/>
                  </a:cubicBezTo>
                  <a:cubicBezTo>
                    <a:pt x="3443478" y="2672588"/>
                    <a:pt x="2672588" y="3443478"/>
                    <a:pt x="1721739" y="3443478"/>
                  </a:cubicBezTo>
                  <a:lnTo>
                    <a:pt x="1721739" y="3418078"/>
                  </a:lnTo>
                  <a:lnTo>
                    <a:pt x="1721739" y="3443478"/>
                  </a:lnTo>
                  <a:cubicBezTo>
                    <a:pt x="770890" y="3443478"/>
                    <a:pt x="0" y="2672588"/>
                    <a:pt x="0" y="1721739"/>
                  </a:cubicBezTo>
                  <a:lnTo>
                    <a:pt x="25400" y="1721739"/>
                  </a:lnTo>
                  <a:lnTo>
                    <a:pt x="46863" y="1735328"/>
                  </a:lnTo>
                  <a:cubicBezTo>
                    <a:pt x="40767" y="1744853"/>
                    <a:pt x="29210" y="1749298"/>
                    <a:pt x="18288" y="1746123"/>
                  </a:cubicBezTo>
                  <a:cubicBezTo>
                    <a:pt x="7366" y="1742948"/>
                    <a:pt x="0" y="1733042"/>
                    <a:pt x="0" y="1721739"/>
                  </a:cubicBezTo>
                  <a:moveTo>
                    <a:pt x="50800" y="1721739"/>
                  </a:moveTo>
                  <a:lnTo>
                    <a:pt x="25400" y="1721739"/>
                  </a:lnTo>
                  <a:lnTo>
                    <a:pt x="3937" y="1708150"/>
                  </a:lnTo>
                  <a:cubicBezTo>
                    <a:pt x="10033" y="1698625"/>
                    <a:pt x="21590" y="1694180"/>
                    <a:pt x="32512" y="1697355"/>
                  </a:cubicBezTo>
                  <a:cubicBezTo>
                    <a:pt x="43434" y="1700530"/>
                    <a:pt x="50800" y="1710436"/>
                    <a:pt x="50800" y="1721739"/>
                  </a:cubicBezTo>
                  <a:cubicBezTo>
                    <a:pt x="50800" y="2644521"/>
                    <a:pt x="798957" y="3392678"/>
                    <a:pt x="1721739" y="3392678"/>
                  </a:cubicBezTo>
                  <a:cubicBezTo>
                    <a:pt x="2644521" y="3392678"/>
                    <a:pt x="3392678" y="2644521"/>
                    <a:pt x="3392678" y="1721739"/>
                  </a:cubicBezTo>
                  <a:lnTo>
                    <a:pt x="3418078" y="1721739"/>
                  </a:lnTo>
                  <a:lnTo>
                    <a:pt x="3392678" y="1721739"/>
                  </a:lnTo>
                  <a:cubicBezTo>
                    <a:pt x="3392678" y="798957"/>
                    <a:pt x="2644521" y="50800"/>
                    <a:pt x="1721739" y="50800"/>
                  </a:cubicBezTo>
                  <a:lnTo>
                    <a:pt x="1721739" y="25400"/>
                  </a:lnTo>
                  <a:lnTo>
                    <a:pt x="1721739" y="50800"/>
                  </a:lnTo>
                  <a:cubicBezTo>
                    <a:pt x="798957" y="50800"/>
                    <a:pt x="50800" y="798957"/>
                    <a:pt x="50800" y="1721739"/>
                  </a:cubicBezTo>
                  <a:close/>
                </a:path>
              </a:pathLst>
            </a:custGeom>
            <a:solidFill>
              <a:srgbClr val="F2F2F2"/>
            </a:solidFill>
          </p:spPr>
        </p:sp>
      </p:grpSp>
      <p:grpSp>
        <p:nvGrpSpPr>
          <p:cNvPr name="Group 46" id="46"/>
          <p:cNvGrpSpPr/>
          <p:nvPr/>
        </p:nvGrpSpPr>
        <p:grpSpPr>
          <a:xfrm rot="0">
            <a:off x="14332100" y="4711028"/>
            <a:ext cx="1837320" cy="1837320"/>
            <a:chOff x="0" y="0"/>
            <a:chExt cx="2449760" cy="2449760"/>
          </a:xfrm>
        </p:grpSpPr>
        <p:sp>
          <p:nvSpPr>
            <p:cNvPr name="Freeform 47" id="47"/>
            <p:cNvSpPr/>
            <p:nvPr/>
          </p:nvSpPr>
          <p:spPr>
            <a:xfrm flipH="false" flipV="false" rot="0">
              <a:off x="0" y="0"/>
              <a:ext cx="2449760" cy="2449760"/>
            </a:xfrm>
            <a:custGeom>
              <a:avLst/>
              <a:gdLst/>
              <a:ahLst/>
              <a:cxnLst/>
              <a:rect r="r" b="b" t="t" l="l"/>
              <a:pathLst>
                <a:path h="2449760" w="2449760">
                  <a:moveTo>
                    <a:pt x="0" y="0"/>
                  </a:moveTo>
                  <a:lnTo>
                    <a:pt x="2449760" y="0"/>
                  </a:lnTo>
                  <a:lnTo>
                    <a:pt x="2449760" y="2449760"/>
                  </a:lnTo>
                  <a:lnTo>
                    <a:pt x="0" y="2449760"/>
                  </a:lnTo>
                  <a:close/>
                </a:path>
              </a:pathLst>
            </a:custGeom>
            <a:solidFill>
              <a:srgbClr val="000000">
                <a:alpha val="0"/>
              </a:srgbClr>
            </a:solidFill>
          </p:spPr>
        </p:sp>
        <p:sp>
          <p:nvSpPr>
            <p:cNvPr name="TextBox 48" id="48"/>
            <p:cNvSpPr txBox="true"/>
            <p:nvPr/>
          </p:nvSpPr>
          <p:spPr>
            <a:xfrm>
              <a:off x="0" y="-19050"/>
              <a:ext cx="2449760" cy="2468810"/>
            </a:xfrm>
            <a:prstGeom prst="rect">
              <a:avLst/>
            </a:prstGeom>
          </p:spPr>
          <p:txBody>
            <a:bodyPr anchor="ctr" rtlCol="false" tIns="0" lIns="0" bIns="0" rIns="0"/>
            <a:lstStyle/>
            <a:p>
              <a:pPr algn="ctr" marL="0" indent="0" lvl="0">
                <a:lnSpc>
                  <a:spcPts val="1458"/>
                </a:lnSpc>
              </a:pPr>
              <a:r>
                <a:rPr lang="en-US" sz="1350">
                  <a:solidFill>
                    <a:srgbClr val="2C2C2C"/>
                  </a:solidFill>
                  <a:latin typeface="Arial"/>
                  <a:ea typeface="Arial"/>
                  <a:cs typeface="Arial"/>
                  <a:sym typeface="Arial"/>
                </a:rPr>
                <a:t>ASIGURAȚI SĂNĂTATEA ȘI SIGURANȚA</a:t>
              </a:r>
            </a:p>
          </p:txBody>
        </p:sp>
      </p:grpSp>
    </p:spTree>
  </p:cSld>
  <p:clrMapOvr>
    <a:masterClrMapping/>
  </p:clrMapOvr>
</p:sld>
</file>

<file path=ppt/slides/slide12.xml><?xml version="1.0" encoding="utf-8"?>
<p:sld xmlns:p="http://schemas.openxmlformats.org/presentationml/2006/main" xmlns:a="http://schemas.openxmlformats.org/drawingml/2006/main">
  <p:cSld>
    <p:bg>
      <p:bgPr>
        <a:solidFill>
          <a:srgbClr val="F2F2F2"/>
        </a:solidFill>
      </p:bgPr>
    </p:bg>
    <p:spTree>
      <p:nvGrpSpPr>
        <p:cNvPr id="1" name=""/>
        <p:cNvGrpSpPr/>
        <p:nvPr/>
      </p:nvGrpSpPr>
      <p:grpSpPr>
        <a:xfrm>
          <a:off x="0" y="0"/>
          <a:ext cx="0" cy="0"/>
          <a:chOff x="0" y="0"/>
          <a:chExt cx="0" cy="0"/>
        </a:xfrm>
      </p:grpSpPr>
      <p:grpSp>
        <p:nvGrpSpPr>
          <p:cNvPr name="Group 2" id="2"/>
          <p:cNvGrpSpPr/>
          <p:nvPr/>
        </p:nvGrpSpPr>
        <p:grpSpPr>
          <a:xfrm rot="0">
            <a:off x="0" y="0"/>
            <a:ext cx="18288000" cy="1196282"/>
            <a:chOff x="0" y="0"/>
            <a:chExt cx="24384000" cy="1595042"/>
          </a:xfrm>
        </p:grpSpPr>
        <p:sp>
          <p:nvSpPr>
            <p:cNvPr name="Freeform 3" id="3"/>
            <p:cNvSpPr/>
            <p:nvPr/>
          </p:nvSpPr>
          <p:spPr>
            <a:xfrm flipH="false" flipV="false" rot="0">
              <a:off x="0" y="0"/>
              <a:ext cx="24384000" cy="1594993"/>
            </a:xfrm>
            <a:custGeom>
              <a:avLst/>
              <a:gdLst/>
              <a:ahLst/>
              <a:cxnLst/>
              <a:rect r="r" b="b" t="t" l="l"/>
              <a:pathLst>
                <a:path h="1594993" w="24384000">
                  <a:moveTo>
                    <a:pt x="0" y="0"/>
                  </a:moveTo>
                  <a:lnTo>
                    <a:pt x="24384000" y="0"/>
                  </a:lnTo>
                  <a:lnTo>
                    <a:pt x="24384000" y="1594993"/>
                  </a:lnTo>
                  <a:lnTo>
                    <a:pt x="0" y="1594993"/>
                  </a:lnTo>
                  <a:close/>
                </a:path>
              </a:pathLst>
            </a:custGeom>
            <a:solidFill>
              <a:srgbClr val="70C573"/>
            </a:solidFill>
          </p:spPr>
        </p:sp>
      </p:grpSp>
      <p:grpSp>
        <p:nvGrpSpPr>
          <p:cNvPr name="Group 4" id="4"/>
          <p:cNvGrpSpPr>
            <a:grpSpLocks noChangeAspect="true"/>
          </p:cNvGrpSpPr>
          <p:nvPr/>
        </p:nvGrpSpPr>
        <p:grpSpPr>
          <a:xfrm rot="0">
            <a:off x="1105468" y="4731933"/>
            <a:ext cx="15312788" cy="4961390"/>
            <a:chOff x="0" y="0"/>
            <a:chExt cx="20417050" cy="6615186"/>
          </a:xfrm>
        </p:grpSpPr>
        <p:sp>
          <p:nvSpPr>
            <p:cNvPr name="Freeform 5" id="5"/>
            <p:cNvSpPr/>
            <p:nvPr/>
          </p:nvSpPr>
          <p:spPr>
            <a:xfrm flipH="false" flipV="false" rot="0">
              <a:off x="0" y="0"/>
              <a:ext cx="20417028" cy="6615176"/>
            </a:xfrm>
            <a:custGeom>
              <a:avLst/>
              <a:gdLst/>
              <a:ahLst/>
              <a:cxnLst/>
              <a:rect r="r" b="b" t="t" l="l"/>
              <a:pathLst>
                <a:path h="6615176" w="20417028">
                  <a:moveTo>
                    <a:pt x="0" y="0"/>
                  </a:moveTo>
                  <a:lnTo>
                    <a:pt x="20417028" y="0"/>
                  </a:lnTo>
                  <a:lnTo>
                    <a:pt x="20417028" y="6615176"/>
                  </a:lnTo>
                  <a:lnTo>
                    <a:pt x="0" y="6615176"/>
                  </a:lnTo>
                  <a:lnTo>
                    <a:pt x="0" y="0"/>
                  </a:lnTo>
                  <a:close/>
                </a:path>
              </a:pathLst>
            </a:custGeom>
            <a:solidFill>
              <a:srgbClr val="000000">
                <a:alpha val="0"/>
              </a:srgbClr>
            </a:solidFill>
            <a:ln w="12700">
              <a:solidFill>
                <a:srgbClr val="000000"/>
              </a:solidFill>
            </a:ln>
          </p:spPr>
        </p:sp>
      </p:grpSp>
      <p:grpSp>
        <p:nvGrpSpPr>
          <p:cNvPr name="Group 6" id="6"/>
          <p:cNvGrpSpPr/>
          <p:nvPr/>
        </p:nvGrpSpPr>
        <p:grpSpPr>
          <a:xfrm rot="0">
            <a:off x="124189" y="107122"/>
            <a:ext cx="17916750" cy="1148924"/>
            <a:chOff x="0" y="0"/>
            <a:chExt cx="23889000" cy="1531899"/>
          </a:xfrm>
        </p:grpSpPr>
        <p:sp>
          <p:nvSpPr>
            <p:cNvPr name="Freeform 7" id="7"/>
            <p:cNvSpPr/>
            <p:nvPr/>
          </p:nvSpPr>
          <p:spPr>
            <a:xfrm flipH="false" flipV="false" rot="0">
              <a:off x="0" y="0"/>
              <a:ext cx="23889001" cy="1531899"/>
            </a:xfrm>
            <a:custGeom>
              <a:avLst/>
              <a:gdLst/>
              <a:ahLst/>
              <a:cxnLst/>
              <a:rect r="r" b="b" t="t" l="l"/>
              <a:pathLst>
                <a:path h="1531899" w="23889001">
                  <a:moveTo>
                    <a:pt x="0" y="0"/>
                  </a:moveTo>
                  <a:lnTo>
                    <a:pt x="23889001" y="0"/>
                  </a:lnTo>
                  <a:lnTo>
                    <a:pt x="23889001" y="1531899"/>
                  </a:lnTo>
                  <a:lnTo>
                    <a:pt x="0" y="1531899"/>
                  </a:lnTo>
                  <a:close/>
                </a:path>
              </a:pathLst>
            </a:custGeom>
            <a:solidFill>
              <a:srgbClr val="000000">
                <a:alpha val="0"/>
              </a:srgbClr>
            </a:solidFill>
          </p:spPr>
        </p:sp>
        <p:sp>
          <p:nvSpPr>
            <p:cNvPr name="TextBox 8" id="8"/>
            <p:cNvSpPr txBox="true"/>
            <p:nvPr/>
          </p:nvSpPr>
          <p:spPr>
            <a:xfrm>
              <a:off x="0" y="-57150"/>
              <a:ext cx="23889000" cy="1589049"/>
            </a:xfrm>
            <a:prstGeom prst="rect">
              <a:avLst/>
            </a:prstGeom>
          </p:spPr>
          <p:txBody>
            <a:bodyPr anchor="ctr" rtlCol="false" tIns="0" lIns="0" bIns="0" rIns="0"/>
            <a:lstStyle/>
            <a:p>
              <a:pPr algn="l" marL="0" indent="0" lvl="0">
                <a:lnSpc>
                  <a:spcPts val="6156"/>
                </a:lnSpc>
              </a:pPr>
              <a:r>
                <a:rPr lang="en-US" sz="5700">
                  <a:solidFill>
                    <a:srgbClr val="F2F2F2"/>
                  </a:solidFill>
                  <a:latin typeface="Calibri (MS)"/>
                  <a:ea typeface="Calibri (MS)"/>
                  <a:cs typeface="Calibri (MS)"/>
                  <a:sym typeface="Calibri (MS)"/>
                </a:rPr>
                <a:t>Orientări pentru politica de turism durabil</a:t>
              </a:r>
            </a:p>
          </p:txBody>
        </p:sp>
      </p:grpSp>
      <p:graphicFrame>
        <p:nvGraphicFramePr>
          <p:cNvPr name="Table 9" id="9"/>
          <p:cNvGraphicFramePr>
            <a:graphicFrameLocks noGrp="true"/>
          </p:cNvGraphicFramePr>
          <p:nvPr/>
        </p:nvGraphicFramePr>
        <p:xfrm>
          <a:off x="2551562" y="2641115"/>
          <a:ext cx="11868150" cy="1653396"/>
        </p:xfrm>
        <a:graphic>
          <a:graphicData uri="http://schemas.openxmlformats.org/drawingml/2006/table">
            <a:tbl>
              <a:tblPr/>
              <a:tblGrid>
                <a:gridCol w="1576240"/>
                <a:gridCol w="1780221"/>
                <a:gridCol w="1483518"/>
                <a:gridCol w="2262366"/>
                <a:gridCol w="1038462"/>
                <a:gridCol w="2132560"/>
                <a:gridCol w="1594783"/>
              </a:tblGrid>
              <a:tr h="687781">
                <a:tc>
                  <a:txBody>
                    <a:bodyPr anchor="t" rtlCol="false"/>
                    <a:lstStyle/>
                    <a:p>
                      <a:pPr algn="ctr" marL="0" indent="0" lvl="0">
                        <a:lnSpc>
                          <a:spcPts val="2118"/>
                        </a:lnSpc>
                        <a:spcBef>
                          <a:spcPct val="0"/>
                        </a:spcBef>
                        <a:defRPr/>
                      </a:pPr>
                      <a:r>
                        <a:rPr lang="en-US" b="true" sz="1650" strike="noStrike" u="none">
                          <a:solidFill>
                            <a:srgbClr val="F2F2F2"/>
                          </a:solidFill>
                          <a:latin typeface="Arial Bold"/>
                          <a:ea typeface="Arial Bold"/>
                          <a:cs typeface="Arial Bold"/>
                          <a:sym typeface="Arial Bold"/>
                        </a:rPr>
                        <a:t>Indicator </a:t>
                      </a:r>
                      <a:endParaRPr lang="en-US" sz="1100"/>
                    </a:p>
                  </a:txBody>
                  <a:tcPr marL="50800" marR="50800" marT="50800" marB="5080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70C573"/>
                    </a:solidFill>
                  </a:tcPr>
                </a:tc>
                <a:tc>
                  <a:txBody>
                    <a:bodyPr anchor="t" rtlCol="false"/>
                    <a:lstStyle/>
                    <a:p>
                      <a:pPr algn="ctr" marL="0" indent="0" lvl="0">
                        <a:lnSpc>
                          <a:spcPts val="2118"/>
                        </a:lnSpc>
                        <a:spcBef>
                          <a:spcPct val="0"/>
                        </a:spcBef>
                        <a:defRPr/>
                      </a:pPr>
                      <a:r>
                        <a:rPr lang="en-US" b="true" sz="1650" strike="noStrike" u="none">
                          <a:solidFill>
                            <a:srgbClr val="F2F2F2"/>
                          </a:solidFill>
                          <a:latin typeface="Arial Bold"/>
                          <a:ea typeface="Arial Bold"/>
                          <a:cs typeface="Arial Bold"/>
                          <a:sym typeface="Arial Bold"/>
                        </a:rPr>
                        <a:t>Definiţie</a:t>
                      </a:r>
                      <a:endParaRPr lang="en-US" sz="1100"/>
                    </a:p>
                  </a:txBody>
                  <a:tcPr marL="50800" marR="50800" marT="50800" marB="5080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70C573"/>
                    </a:solidFill>
                  </a:tcPr>
                </a:tc>
                <a:tc>
                  <a:txBody>
                    <a:bodyPr anchor="t" rtlCol="false"/>
                    <a:lstStyle/>
                    <a:p>
                      <a:pPr algn="ctr" marL="0" indent="0" lvl="0">
                        <a:lnSpc>
                          <a:spcPts val="2118"/>
                        </a:lnSpc>
                        <a:spcBef>
                          <a:spcPct val="0"/>
                        </a:spcBef>
                        <a:defRPr/>
                      </a:pPr>
                      <a:r>
                        <a:rPr lang="en-US" b="true" sz="1650" strike="noStrike" u="none">
                          <a:solidFill>
                            <a:srgbClr val="F2F2F2"/>
                          </a:solidFill>
                          <a:latin typeface="Arial Bold"/>
                          <a:ea typeface="Arial Bold"/>
                          <a:cs typeface="Arial Bold"/>
                          <a:sym typeface="Arial Bold"/>
                        </a:rPr>
                        <a:t>Nivel de referință</a:t>
                      </a:r>
                      <a:endParaRPr lang="en-US" sz="1100"/>
                    </a:p>
                  </a:txBody>
                  <a:tcPr marL="50800" marR="50800" marT="50800" marB="5080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70C573"/>
                    </a:solidFill>
                  </a:tcPr>
                </a:tc>
                <a:tc>
                  <a:txBody>
                    <a:bodyPr anchor="t" rtlCol="false"/>
                    <a:lstStyle/>
                    <a:p>
                      <a:pPr algn="ctr" marL="0" indent="0" lvl="0">
                        <a:lnSpc>
                          <a:spcPts val="2118"/>
                        </a:lnSpc>
                        <a:spcBef>
                          <a:spcPct val="0"/>
                        </a:spcBef>
                        <a:defRPr/>
                      </a:pPr>
                      <a:r>
                        <a:rPr lang="en-US" b="true" sz="1650" strike="noStrike" u="none">
                          <a:solidFill>
                            <a:srgbClr val="F2F2F2"/>
                          </a:solidFill>
                          <a:latin typeface="Arial Bold"/>
                          <a:ea typeface="Arial Bold"/>
                          <a:cs typeface="Arial Bold"/>
                          <a:sym typeface="Arial Bold"/>
                        </a:rPr>
                        <a:t>Țintă și obiective</a:t>
                      </a:r>
                      <a:endParaRPr lang="en-US" sz="1100"/>
                    </a:p>
                  </a:txBody>
                  <a:tcPr marL="50800" marR="50800" marT="50800" marB="5080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70C573"/>
                    </a:solidFill>
                  </a:tcPr>
                </a:tc>
                <a:tc>
                  <a:txBody>
                    <a:bodyPr anchor="t" rtlCol="false"/>
                    <a:lstStyle/>
                    <a:p>
                      <a:pPr algn="ctr" marL="0" indent="0" lvl="0">
                        <a:lnSpc>
                          <a:spcPts val="2118"/>
                        </a:lnSpc>
                        <a:spcBef>
                          <a:spcPct val="0"/>
                        </a:spcBef>
                        <a:defRPr/>
                      </a:pPr>
                      <a:r>
                        <a:rPr lang="en-US" b="true" sz="1650" strike="noStrike" u="none">
                          <a:solidFill>
                            <a:srgbClr val="F2F2F2"/>
                          </a:solidFill>
                          <a:latin typeface="Arial Bold"/>
                          <a:ea typeface="Arial Bold"/>
                          <a:cs typeface="Arial Bold"/>
                          <a:sym typeface="Arial Bold"/>
                        </a:rPr>
                        <a:t>Date</a:t>
                      </a:r>
                      <a:endParaRPr lang="en-US" sz="1100"/>
                    </a:p>
                  </a:txBody>
                  <a:tcPr marL="50800" marR="50800" marT="50800" marB="5080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70C573"/>
                    </a:solidFill>
                  </a:tcPr>
                </a:tc>
                <a:tc>
                  <a:txBody>
                    <a:bodyPr anchor="t" rtlCol="false"/>
                    <a:lstStyle/>
                    <a:p>
                      <a:pPr algn="ctr" marL="0" indent="0" lvl="0">
                        <a:lnSpc>
                          <a:spcPts val="2118"/>
                        </a:lnSpc>
                        <a:spcBef>
                          <a:spcPct val="0"/>
                        </a:spcBef>
                        <a:defRPr/>
                      </a:pPr>
                      <a:r>
                        <a:rPr lang="en-US" b="true" sz="1650" strike="noStrike" u="none">
                          <a:solidFill>
                            <a:srgbClr val="F2F2F2"/>
                          </a:solidFill>
                          <a:latin typeface="Arial Bold"/>
                          <a:ea typeface="Arial Bold"/>
                          <a:cs typeface="Arial Bold"/>
                          <a:sym typeface="Arial Bold"/>
                        </a:rPr>
                        <a:t>Raport de frecvență</a:t>
                      </a:r>
                      <a:endParaRPr lang="en-US" sz="1100"/>
                    </a:p>
                  </a:txBody>
                  <a:tcPr marL="50800" marR="50800" marT="50800" marB="5080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70C573"/>
                    </a:solidFill>
                  </a:tcPr>
                </a:tc>
                <a:tc>
                  <a:txBody>
                    <a:bodyPr anchor="t" rtlCol="false"/>
                    <a:lstStyle/>
                    <a:p>
                      <a:pPr algn="ctr" marL="0" indent="0" lvl="0">
                        <a:lnSpc>
                          <a:spcPts val="2118"/>
                        </a:lnSpc>
                        <a:spcBef>
                          <a:spcPct val="0"/>
                        </a:spcBef>
                        <a:defRPr/>
                      </a:pPr>
                      <a:r>
                        <a:rPr lang="en-US" b="true" sz="1650" strike="noStrike" u="none">
                          <a:solidFill>
                            <a:srgbClr val="F2F2F2"/>
                          </a:solidFill>
                          <a:latin typeface="Arial Bold"/>
                          <a:ea typeface="Arial Bold"/>
                          <a:cs typeface="Arial Bold"/>
                          <a:sym typeface="Arial Bold"/>
                        </a:rPr>
                        <a:t>Rol cheie</a:t>
                      </a:r>
                      <a:endParaRPr lang="en-US" sz="1100"/>
                    </a:p>
                  </a:txBody>
                  <a:tcPr marL="50800" marR="50800" marT="50800" marB="5080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70C573"/>
                    </a:solidFill>
                  </a:tcPr>
                </a:tc>
              </a:tr>
              <a:tr h="420311">
                <a:tc>
                  <a:txBody>
                    <a:bodyPr anchor="t" rtlCol="false"/>
                    <a:lstStyle/>
                    <a:p>
                      <a:pPr algn="l">
                        <a:lnSpc>
                          <a:spcPts val="2118"/>
                        </a:lnSpc>
                        <a:defRPr/>
                      </a:pPr>
                      <a:r>
                        <a:rPr lang="en-US" sz="1650" b="true">
                          <a:solidFill>
                            <a:srgbClr val="F2F2F2"/>
                          </a:solidFill>
                          <a:latin typeface="Arial Bold"/>
                          <a:ea typeface="Arial Bold"/>
                          <a:cs typeface="Arial Bold"/>
                          <a:sym typeface="Arial Bold"/>
                        </a:rPr>
                        <a:t> </a:t>
                      </a:r>
                      <a:endParaRPr lang="en-US" sz="1100"/>
                    </a:p>
                  </a:txBody>
                  <a:tcPr marL="50800" marR="50800" marT="50800" marB="5080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70C573"/>
                    </a:solidFill>
                  </a:tcPr>
                </a:tc>
                <a:tc>
                  <a:txBody>
                    <a:bodyPr anchor="t" rtlCol="false"/>
                    <a:lstStyle/>
                    <a:p>
                      <a:pPr algn="l">
                        <a:lnSpc>
                          <a:spcPts val="2118"/>
                        </a:lnSpc>
                        <a:defRPr/>
                      </a:pPr>
                      <a:r>
                        <a:rPr lang="en-US" sz="1650">
                          <a:solidFill>
                            <a:srgbClr val="2C2C2C"/>
                          </a:solidFill>
                          <a:latin typeface="Arial"/>
                          <a:ea typeface="Arial"/>
                          <a:cs typeface="Arial"/>
                          <a:sym typeface="Arial"/>
                        </a:rPr>
                        <a:t> </a:t>
                      </a:r>
                      <a:endParaRPr lang="en-US" sz="1100"/>
                    </a:p>
                  </a:txBody>
                  <a:tcPr marL="50800" marR="50800" marT="50800" marB="5080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D5EAD5"/>
                    </a:solidFill>
                  </a:tcPr>
                </a:tc>
                <a:tc>
                  <a:txBody>
                    <a:bodyPr anchor="t" rtlCol="false"/>
                    <a:lstStyle/>
                    <a:p>
                      <a:pPr algn="l">
                        <a:lnSpc>
                          <a:spcPts val="2118"/>
                        </a:lnSpc>
                        <a:defRPr/>
                      </a:pPr>
                      <a:r>
                        <a:rPr lang="en-US" sz="1650">
                          <a:solidFill>
                            <a:srgbClr val="2C2C2C"/>
                          </a:solidFill>
                          <a:latin typeface="Arial"/>
                          <a:ea typeface="Arial"/>
                          <a:cs typeface="Arial"/>
                          <a:sym typeface="Arial"/>
                        </a:rPr>
                        <a:t> </a:t>
                      </a:r>
                      <a:endParaRPr lang="en-US" sz="1100"/>
                    </a:p>
                  </a:txBody>
                  <a:tcPr marL="50800" marR="50800" marT="50800" marB="5080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D5EAD5"/>
                    </a:solidFill>
                  </a:tcPr>
                </a:tc>
                <a:tc>
                  <a:txBody>
                    <a:bodyPr anchor="t" rtlCol="false"/>
                    <a:lstStyle/>
                    <a:p>
                      <a:pPr algn="l">
                        <a:lnSpc>
                          <a:spcPts val="2118"/>
                        </a:lnSpc>
                        <a:defRPr/>
                      </a:pPr>
                      <a:r>
                        <a:rPr lang="en-US" sz="1650">
                          <a:solidFill>
                            <a:srgbClr val="2C2C2C"/>
                          </a:solidFill>
                          <a:latin typeface="Arial"/>
                          <a:ea typeface="Arial"/>
                          <a:cs typeface="Arial"/>
                          <a:sym typeface="Arial"/>
                        </a:rPr>
                        <a:t> </a:t>
                      </a:r>
                      <a:endParaRPr lang="en-US" sz="1100"/>
                    </a:p>
                  </a:txBody>
                  <a:tcPr marL="50800" marR="50800" marT="50800" marB="5080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D5EAD5"/>
                    </a:solidFill>
                  </a:tcPr>
                </a:tc>
                <a:tc>
                  <a:txBody>
                    <a:bodyPr anchor="t" rtlCol="false"/>
                    <a:lstStyle/>
                    <a:p>
                      <a:pPr algn="l">
                        <a:lnSpc>
                          <a:spcPts val="2118"/>
                        </a:lnSpc>
                        <a:defRPr/>
                      </a:pPr>
                      <a:r>
                        <a:rPr lang="en-US" sz="1650">
                          <a:solidFill>
                            <a:srgbClr val="2C2C2C"/>
                          </a:solidFill>
                          <a:latin typeface="Arial"/>
                          <a:ea typeface="Arial"/>
                          <a:cs typeface="Arial"/>
                          <a:sym typeface="Arial"/>
                        </a:rPr>
                        <a:t> </a:t>
                      </a:r>
                      <a:endParaRPr lang="en-US" sz="1100"/>
                    </a:p>
                  </a:txBody>
                  <a:tcPr marL="50800" marR="50800" marT="50800" marB="5080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D5EAD5"/>
                    </a:solidFill>
                  </a:tcPr>
                </a:tc>
                <a:tc>
                  <a:txBody>
                    <a:bodyPr anchor="t" rtlCol="false"/>
                    <a:lstStyle/>
                    <a:p>
                      <a:pPr algn="l">
                        <a:lnSpc>
                          <a:spcPts val="2118"/>
                        </a:lnSpc>
                        <a:defRPr/>
                      </a:pPr>
                      <a:r>
                        <a:rPr lang="en-US" sz="1650">
                          <a:solidFill>
                            <a:srgbClr val="2C2C2C"/>
                          </a:solidFill>
                          <a:latin typeface="Arial"/>
                          <a:ea typeface="Arial"/>
                          <a:cs typeface="Arial"/>
                          <a:sym typeface="Arial"/>
                        </a:rPr>
                        <a:t> </a:t>
                      </a:r>
                      <a:endParaRPr lang="en-US" sz="1100"/>
                    </a:p>
                  </a:txBody>
                  <a:tcPr marL="50800" marR="50800" marT="50800" marB="5080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D5EAD5"/>
                    </a:solidFill>
                  </a:tcPr>
                </a:tc>
                <a:tc>
                  <a:txBody>
                    <a:bodyPr anchor="t" rtlCol="false"/>
                    <a:lstStyle/>
                    <a:p>
                      <a:pPr algn="l">
                        <a:lnSpc>
                          <a:spcPts val="2118"/>
                        </a:lnSpc>
                        <a:defRPr/>
                      </a:pPr>
                      <a:r>
                        <a:rPr lang="en-US" sz="1650">
                          <a:solidFill>
                            <a:srgbClr val="2C2C2C"/>
                          </a:solidFill>
                          <a:latin typeface="Arial"/>
                          <a:ea typeface="Arial"/>
                          <a:cs typeface="Arial"/>
                          <a:sym typeface="Arial"/>
                        </a:rPr>
                        <a:t> </a:t>
                      </a:r>
                      <a:endParaRPr lang="en-US" sz="1100"/>
                    </a:p>
                  </a:txBody>
                  <a:tcPr marL="50800" marR="50800" marT="50800" marB="5080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D5EAD5"/>
                    </a:solidFill>
                  </a:tcPr>
                </a:tc>
              </a:tr>
              <a:tr h="545304">
                <a:tc>
                  <a:txBody>
                    <a:bodyPr anchor="t" rtlCol="false"/>
                    <a:lstStyle/>
                    <a:p>
                      <a:pPr algn="l">
                        <a:lnSpc>
                          <a:spcPts val="2118"/>
                        </a:lnSpc>
                        <a:defRPr/>
                      </a:pPr>
                      <a:r>
                        <a:rPr lang="en-US" sz="1650" b="true">
                          <a:solidFill>
                            <a:srgbClr val="F2F2F2"/>
                          </a:solidFill>
                          <a:latin typeface="Arial Bold"/>
                          <a:ea typeface="Arial Bold"/>
                          <a:cs typeface="Arial Bold"/>
                          <a:sym typeface="Arial Bold"/>
                        </a:rPr>
                        <a:t> </a:t>
                      </a:r>
                      <a:endParaRPr lang="en-US" sz="1100"/>
                    </a:p>
                  </a:txBody>
                  <a:tcPr marL="50800" marR="50800" marT="50800" marB="5080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70C573"/>
                    </a:solidFill>
                  </a:tcPr>
                </a:tc>
                <a:tc>
                  <a:txBody>
                    <a:bodyPr anchor="t" rtlCol="false"/>
                    <a:lstStyle/>
                    <a:p>
                      <a:pPr algn="l">
                        <a:lnSpc>
                          <a:spcPts val="2118"/>
                        </a:lnSpc>
                        <a:defRPr/>
                      </a:pPr>
                      <a:r>
                        <a:rPr lang="en-US" sz="1650">
                          <a:solidFill>
                            <a:srgbClr val="2C2C2C"/>
                          </a:solidFill>
                          <a:latin typeface="Arial"/>
                          <a:ea typeface="Arial"/>
                          <a:cs typeface="Arial"/>
                          <a:sym typeface="Arial"/>
                        </a:rPr>
                        <a:t> </a:t>
                      </a:r>
                      <a:endParaRPr lang="en-US" sz="1100"/>
                    </a:p>
                  </a:txBody>
                  <a:tcPr marL="50800" marR="50800" marT="50800" marB="5080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EBF5EB"/>
                    </a:solidFill>
                  </a:tcPr>
                </a:tc>
                <a:tc>
                  <a:txBody>
                    <a:bodyPr anchor="t" rtlCol="false"/>
                    <a:lstStyle/>
                    <a:p>
                      <a:pPr algn="l">
                        <a:lnSpc>
                          <a:spcPts val="2118"/>
                        </a:lnSpc>
                        <a:defRPr/>
                      </a:pPr>
                      <a:r>
                        <a:rPr lang="en-US" sz="1650">
                          <a:solidFill>
                            <a:srgbClr val="2C2C2C"/>
                          </a:solidFill>
                          <a:latin typeface="Arial"/>
                          <a:ea typeface="Arial"/>
                          <a:cs typeface="Arial"/>
                          <a:sym typeface="Arial"/>
                        </a:rPr>
                        <a:t> </a:t>
                      </a:r>
                      <a:endParaRPr lang="en-US" sz="1100"/>
                    </a:p>
                  </a:txBody>
                  <a:tcPr marL="50800" marR="50800" marT="50800" marB="5080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EBF5EB"/>
                    </a:solidFill>
                  </a:tcPr>
                </a:tc>
                <a:tc>
                  <a:txBody>
                    <a:bodyPr anchor="t" rtlCol="false"/>
                    <a:lstStyle/>
                    <a:p>
                      <a:pPr algn="l">
                        <a:lnSpc>
                          <a:spcPts val="2118"/>
                        </a:lnSpc>
                        <a:defRPr/>
                      </a:pPr>
                      <a:r>
                        <a:rPr lang="en-US" sz="1650">
                          <a:solidFill>
                            <a:srgbClr val="2C2C2C"/>
                          </a:solidFill>
                          <a:latin typeface="Arial"/>
                          <a:ea typeface="Arial"/>
                          <a:cs typeface="Arial"/>
                          <a:sym typeface="Arial"/>
                        </a:rPr>
                        <a:t> </a:t>
                      </a:r>
                      <a:endParaRPr lang="en-US" sz="1100"/>
                    </a:p>
                  </a:txBody>
                  <a:tcPr marL="50800" marR="50800" marT="50800" marB="5080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EBF5EB"/>
                    </a:solidFill>
                  </a:tcPr>
                </a:tc>
                <a:tc>
                  <a:txBody>
                    <a:bodyPr anchor="t" rtlCol="false"/>
                    <a:lstStyle/>
                    <a:p>
                      <a:pPr algn="l">
                        <a:lnSpc>
                          <a:spcPts val="2118"/>
                        </a:lnSpc>
                        <a:defRPr/>
                      </a:pPr>
                      <a:r>
                        <a:rPr lang="en-US" sz="1650">
                          <a:solidFill>
                            <a:srgbClr val="2C2C2C"/>
                          </a:solidFill>
                          <a:latin typeface="Arial"/>
                          <a:ea typeface="Arial"/>
                          <a:cs typeface="Arial"/>
                          <a:sym typeface="Arial"/>
                        </a:rPr>
                        <a:t> </a:t>
                      </a:r>
                      <a:endParaRPr lang="en-US" sz="1100"/>
                    </a:p>
                  </a:txBody>
                  <a:tcPr marL="50800" marR="50800" marT="50800" marB="5080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EBF5EB"/>
                    </a:solidFill>
                  </a:tcPr>
                </a:tc>
                <a:tc>
                  <a:txBody>
                    <a:bodyPr anchor="t" rtlCol="false"/>
                    <a:lstStyle/>
                    <a:p>
                      <a:pPr algn="l">
                        <a:lnSpc>
                          <a:spcPts val="2118"/>
                        </a:lnSpc>
                        <a:defRPr/>
                      </a:pPr>
                      <a:r>
                        <a:rPr lang="en-US" sz="1650">
                          <a:solidFill>
                            <a:srgbClr val="2C2C2C"/>
                          </a:solidFill>
                          <a:latin typeface="Arial"/>
                          <a:ea typeface="Arial"/>
                          <a:cs typeface="Arial"/>
                          <a:sym typeface="Arial"/>
                        </a:rPr>
                        <a:t> </a:t>
                      </a:r>
                      <a:endParaRPr lang="en-US" sz="1100"/>
                    </a:p>
                  </a:txBody>
                  <a:tcPr marL="50800" marR="50800" marT="50800" marB="5080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EBF5EB"/>
                    </a:solidFill>
                  </a:tcPr>
                </a:tc>
                <a:tc>
                  <a:txBody>
                    <a:bodyPr anchor="t" rtlCol="false"/>
                    <a:lstStyle/>
                    <a:p>
                      <a:pPr algn="l">
                        <a:lnSpc>
                          <a:spcPts val="2118"/>
                        </a:lnSpc>
                        <a:defRPr/>
                      </a:pPr>
                      <a:r>
                        <a:rPr lang="en-US" sz="1650">
                          <a:solidFill>
                            <a:srgbClr val="2C2C2C"/>
                          </a:solidFill>
                          <a:latin typeface="Arial"/>
                          <a:ea typeface="Arial"/>
                          <a:cs typeface="Arial"/>
                          <a:sym typeface="Arial"/>
                        </a:rPr>
                        <a:t> </a:t>
                      </a:r>
                      <a:endParaRPr lang="en-US" sz="1100"/>
                    </a:p>
                  </a:txBody>
                  <a:tcPr marL="50800" marR="50800" marT="50800" marB="50800" anchor="ctr">
                    <a:lnL cmpd="sng" algn="ctr" cap="flat" w="4762">
                      <a:solidFill>
                        <a:srgbClr val="000000"/>
                      </a:solidFill>
                      <a:prstDash val="solid"/>
                      <a:round/>
                      <a:headEnd type="none" w="med" len="med"/>
                      <a:tailEnd type="none" w="med" len="med"/>
                    </a:lnL>
                    <a:lnR cmpd="sng" algn="ctr" cap="flat" w="4762">
                      <a:solidFill>
                        <a:srgbClr val="000000"/>
                      </a:solidFill>
                      <a:prstDash val="solid"/>
                      <a:round/>
                      <a:headEnd type="none" w="med" len="med"/>
                      <a:tailEnd type="none" w="med" len="med"/>
                    </a:lnR>
                    <a:lnT cmpd="sng" algn="ctr" cap="flat" w="4762">
                      <a:solidFill>
                        <a:srgbClr val="000000"/>
                      </a:solidFill>
                      <a:prstDash val="solid"/>
                      <a:round/>
                      <a:headEnd type="none" w="med" len="med"/>
                      <a:tailEnd type="none" w="med" len="med"/>
                    </a:lnT>
                    <a:lnB cmpd="sng" algn="ctr" cap="flat" w="4762">
                      <a:solidFill>
                        <a:srgbClr val="000000"/>
                      </a:solidFill>
                      <a:prstDash val="solid"/>
                      <a:round/>
                      <a:headEnd type="none" w="med" len="med"/>
                      <a:tailEnd type="none" w="med" len="med"/>
                    </a:lnB>
                    <a:solidFill>
                      <a:srgbClr val="EBF5EB"/>
                    </a:solidFill>
                  </a:tcPr>
                </a:tc>
              </a:tr>
            </a:tbl>
          </a:graphicData>
        </a:graphic>
      </p:graphicFrame>
      <p:graphicFrame>
        <p:nvGraphicFramePr>
          <p:cNvPr name="Table 10" id="10"/>
          <p:cNvGraphicFramePr>
            <a:graphicFrameLocks noGrp="true"/>
          </p:cNvGraphicFramePr>
          <p:nvPr/>
        </p:nvGraphicFramePr>
        <p:xfrm>
          <a:off x="1170437" y="4731933"/>
          <a:ext cx="15247820" cy="4961390"/>
        </p:xfrm>
        <a:graphic>
          <a:graphicData uri="http://schemas.openxmlformats.org/drawingml/2006/table">
            <a:tbl>
              <a:tblPr/>
              <a:tblGrid>
                <a:gridCol w="2178260"/>
                <a:gridCol w="2178260"/>
                <a:gridCol w="2178260"/>
                <a:gridCol w="2178260"/>
                <a:gridCol w="2178260"/>
                <a:gridCol w="2178260"/>
                <a:gridCol w="2178260"/>
              </a:tblGrid>
              <a:tr h="1653796">
                <a:tc>
                  <a:txBody>
                    <a:bodyPr anchor="t" rtlCol="false"/>
                    <a:lstStyle/>
                    <a:p>
                      <a:pPr algn="ctr">
                        <a:lnSpc>
                          <a:spcPts val="2589"/>
                        </a:lnSpc>
                        <a:defRPr/>
                      </a:pPr>
                      <a:r>
                        <a:rPr lang="en-US" sz="1849" b="true">
                          <a:solidFill>
                            <a:srgbClr val="F2F2F2"/>
                          </a:solidFill>
                          <a:latin typeface="Arial Bold"/>
                          <a:ea typeface="Arial Bold"/>
                          <a:cs typeface="Arial Bold"/>
                          <a:sym typeface="Arial Bold"/>
                        </a:rPr>
                        <a:t>Indicator</a:t>
                      </a:r>
                      <a:endParaRPr lang="en-US" sz="1100"/>
                    </a:p>
                  </a:txBody>
                  <a:tcPr marL="190500" marR="190500" marT="190500" marB="190500" anchor="ctr">
                    <a:lnL cmpd="sng" algn="ctr" cap="flat" w="38100">
                      <a:solidFill>
                        <a:srgbClr val="000000"/>
                      </a:solidFill>
                      <a:prstDash val="solid"/>
                      <a:round/>
                      <a:headEnd type="none" w="med" len="med"/>
                      <a:tailEnd type="none" w="med" len="med"/>
                    </a:lnL>
                    <a:lnR cmpd="sng" algn="ctr" cap="flat" w="38100">
                      <a:solidFill>
                        <a:srgbClr val="000000"/>
                      </a:solidFill>
                      <a:prstDash val="solid"/>
                      <a:round/>
                      <a:headEnd type="none" w="med" len="med"/>
                      <a:tailEnd type="none" w="med" len="med"/>
                    </a:lnR>
                    <a:lnT cmpd="sng" algn="ctr" cap="flat" w="38100">
                      <a:solidFill>
                        <a:srgbClr val="000000"/>
                      </a:solidFill>
                      <a:prstDash val="solid"/>
                      <a:round/>
                      <a:headEnd type="none" w="med" len="med"/>
                      <a:tailEnd type="none" w="med" len="med"/>
                    </a:lnT>
                    <a:lnB cmpd="sng" algn="ctr" cap="flat" w="38100">
                      <a:solidFill>
                        <a:srgbClr val="000000"/>
                      </a:solidFill>
                      <a:prstDash val="solid"/>
                      <a:round/>
                      <a:headEnd type="none" w="med" len="med"/>
                      <a:tailEnd type="none" w="med" len="med"/>
                    </a:lnB>
                    <a:solidFill>
                      <a:srgbClr val="191919"/>
                    </a:solidFill>
                  </a:tcPr>
                </a:tc>
                <a:tc>
                  <a:txBody>
                    <a:bodyPr anchor="t" rtlCol="false"/>
                    <a:lstStyle/>
                    <a:p>
                      <a:pPr algn="ctr">
                        <a:lnSpc>
                          <a:spcPts val="2589"/>
                        </a:lnSpc>
                        <a:defRPr/>
                      </a:pPr>
                      <a:r>
                        <a:rPr lang="en-US" sz="1849" b="true">
                          <a:solidFill>
                            <a:srgbClr val="FFFFFF"/>
                          </a:solidFill>
                          <a:latin typeface="Arial Bold"/>
                          <a:ea typeface="Arial Bold"/>
                          <a:cs typeface="Arial Bold"/>
                          <a:sym typeface="Arial Bold"/>
                        </a:rPr>
                        <a:t>Definiție</a:t>
                      </a:r>
                      <a:endParaRPr lang="en-US" sz="1100"/>
                    </a:p>
                  </a:txBody>
                  <a:tcPr marL="190500" marR="190500" marT="190500" marB="190500" anchor="ctr">
                    <a:lnL cmpd="sng" algn="ctr" cap="flat" w="38100">
                      <a:solidFill>
                        <a:srgbClr val="000000"/>
                      </a:solidFill>
                      <a:prstDash val="solid"/>
                      <a:round/>
                      <a:headEnd type="none" w="med" len="med"/>
                      <a:tailEnd type="none" w="med" len="med"/>
                    </a:lnL>
                    <a:lnR cmpd="sng" algn="ctr" cap="flat" w="38100">
                      <a:solidFill>
                        <a:srgbClr val="000000"/>
                      </a:solidFill>
                      <a:prstDash val="solid"/>
                      <a:round/>
                      <a:headEnd type="none" w="med" len="med"/>
                      <a:tailEnd type="none" w="med" len="med"/>
                    </a:lnR>
                    <a:lnT cmpd="sng" algn="ctr" cap="flat" w="38100">
                      <a:solidFill>
                        <a:srgbClr val="000000"/>
                      </a:solidFill>
                      <a:prstDash val="solid"/>
                      <a:round/>
                      <a:headEnd type="none" w="med" len="med"/>
                      <a:tailEnd type="none" w="med" len="med"/>
                    </a:lnT>
                    <a:lnB cmpd="sng" algn="ctr" cap="flat" w="38100">
                      <a:solidFill>
                        <a:srgbClr val="000000"/>
                      </a:solidFill>
                      <a:prstDash val="solid"/>
                      <a:round/>
                      <a:headEnd type="none" w="med" len="med"/>
                      <a:tailEnd type="none" w="med" len="med"/>
                    </a:lnB>
                    <a:solidFill>
                      <a:srgbClr val="191919"/>
                    </a:solidFill>
                  </a:tcPr>
                </a:tc>
                <a:tc>
                  <a:txBody>
                    <a:bodyPr anchor="t" rtlCol="false"/>
                    <a:lstStyle/>
                    <a:p>
                      <a:pPr algn="ctr">
                        <a:lnSpc>
                          <a:spcPts val="2589"/>
                        </a:lnSpc>
                        <a:defRPr/>
                      </a:pPr>
                      <a:r>
                        <a:rPr lang="en-US" sz="1849" b="true">
                          <a:solidFill>
                            <a:srgbClr val="FFFFFF"/>
                          </a:solidFill>
                          <a:latin typeface="Arial Bold"/>
                          <a:ea typeface="Arial Bold"/>
                          <a:cs typeface="Arial Bold"/>
                          <a:sym typeface="Arial Bold"/>
                        </a:rPr>
                        <a:t>Nivel de bază</a:t>
                      </a:r>
                      <a:endParaRPr lang="en-US" sz="1100"/>
                    </a:p>
                  </a:txBody>
                  <a:tcPr marL="190500" marR="190500" marT="190500" marB="190500" anchor="ctr">
                    <a:lnL cmpd="sng" algn="ctr" cap="flat" w="38100">
                      <a:solidFill>
                        <a:srgbClr val="000000"/>
                      </a:solidFill>
                      <a:prstDash val="solid"/>
                      <a:round/>
                      <a:headEnd type="none" w="med" len="med"/>
                      <a:tailEnd type="none" w="med" len="med"/>
                    </a:lnL>
                    <a:lnR cmpd="sng" algn="ctr" cap="flat" w="38100">
                      <a:solidFill>
                        <a:srgbClr val="000000"/>
                      </a:solidFill>
                      <a:prstDash val="solid"/>
                      <a:round/>
                      <a:headEnd type="none" w="med" len="med"/>
                      <a:tailEnd type="none" w="med" len="med"/>
                    </a:lnR>
                    <a:lnT cmpd="sng" algn="ctr" cap="flat" w="38100">
                      <a:solidFill>
                        <a:srgbClr val="000000"/>
                      </a:solidFill>
                      <a:prstDash val="solid"/>
                      <a:round/>
                      <a:headEnd type="none" w="med" len="med"/>
                      <a:tailEnd type="none" w="med" len="med"/>
                    </a:lnT>
                    <a:lnB cmpd="sng" algn="ctr" cap="flat" w="38100">
                      <a:solidFill>
                        <a:srgbClr val="000000"/>
                      </a:solidFill>
                      <a:prstDash val="solid"/>
                      <a:round/>
                      <a:headEnd type="none" w="med" len="med"/>
                      <a:tailEnd type="none" w="med" len="med"/>
                    </a:lnB>
                    <a:solidFill>
                      <a:srgbClr val="191919"/>
                    </a:solidFill>
                  </a:tcPr>
                </a:tc>
                <a:tc>
                  <a:txBody>
                    <a:bodyPr anchor="t" rtlCol="false"/>
                    <a:lstStyle/>
                    <a:p>
                      <a:pPr algn="ctr">
                        <a:lnSpc>
                          <a:spcPts val="2449"/>
                        </a:lnSpc>
                        <a:defRPr/>
                      </a:pPr>
                      <a:r>
                        <a:rPr lang="en-US" sz="1749" b="true">
                          <a:solidFill>
                            <a:srgbClr val="FFFFFF"/>
                          </a:solidFill>
                          <a:latin typeface="Arial Bold"/>
                          <a:ea typeface="Arial Bold"/>
                          <a:cs typeface="Arial Bold"/>
                          <a:sym typeface="Arial Bold"/>
                        </a:rPr>
                        <a:t>Ținte și obiective</a:t>
                      </a:r>
                      <a:endParaRPr lang="en-US" sz="1100"/>
                    </a:p>
                  </a:txBody>
                  <a:tcPr marL="190500" marR="190500" marT="190500" marB="190500" anchor="ctr">
                    <a:lnL cmpd="sng" algn="ctr" cap="flat" w="38100">
                      <a:solidFill>
                        <a:srgbClr val="000000"/>
                      </a:solidFill>
                      <a:prstDash val="solid"/>
                      <a:round/>
                      <a:headEnd type="none" w="med" len="med"/>
                      <a:tailEnd type="none" w="med" len="med"/>
                    </a:lnL>
                    <a:lnR cmpd="sng" algn="ctr" cap="flat" w="38100">
                      <a:solidFill>
                        <a:srgbClr val="000000"/>
                      </a:solidFill>
                      <a:prstDash val="solid"/>
                      <a:round/>
                      <a:headEnd type="none" w="med" len="med"/>
                      <a:tailEnd type="none" w="med" len="med"/>
                    </a:lnR>
                    <a:lnT cmpd="sng" algn="ctr" cap="flat" w="38100">
                      <a:solidFill>
                        <a:srgbClr val="000000"/>
                      </a:solidFill>
                      <a:prstDash val="solid"/>
                      <a:round/>
                      <a:headEnd type="none" w="med" len="med"/>
                      <a:tailEnd type="none" w="med" len="med"/>
                    </a:lnT>
                    <a:lnB cmpd="sng" algn="ctr" cap="flat" w="38100">
                      <a:solidFill>
                        <a:srgbClr val="000000"/>
                      </a:solidFill>
                      <a:prstDash val="solid"/>
                      <a:round/>
                      <a:headEnd type="none" w="med" len="med"/>
                      <a:tailEnd type="none" w="med" len="med"/>
                    </a:lnB>
                    <a:solidFill>
                      <a:srgbClr val="191919"/>
                    </a:solidFill>
                  </a:tcPr>
                </a:tc>
                <a:tc>
                  <a:txBody>
                    <a:bodyPr anchor="t" rtlCol="false"/>
                    <a:lstStyle/>
                    <a:p>
                      <a:pPr algn="ctr">
                        <a:lnSpc>
                          <a:spcPts val="2449"/>
                        </a:lnSpc>
                        <a:defRPr/>
                      </a:pPr>
                      <a:r>
                        <a:rPr lang="en-US" sz="1749" b="true">
                          <a:solidFill>
                            <a:srgbClr val="FFFFFF"/>
                          </a:solidFill>
                          <a:latin typeface="Arial Bold"/>
                          <a:ea typeface="Arial Bold"/>
                          <a:cs typeface="Arial Bold"/>
                          <a:sym typeface="Arial Bold"/>
                        </a:rPr>
                        <a:t>Date</a:t>
                      </a:r>
                      <a:endParaRPr lang="en-US" sz="1100"/>
                    </a:p>
                  </a:txBody>
                  <a:tcPr marL="190500" marR="190500" marT="190500" marB="190500" anchor="ctr">
                    <a:lnL cmpd="sng" algn="ctr" cap="flat" w="38100">
                      <a:solidFill>
                        <a:srgbClr val="000000"/>
                      </a:solidFill>
                      <a:prstDash val="solid"/>
                      <a:round/>
                      <a:headEnd type="none" w="med" len="med"/>
                      <a:tailEnd type="none" w="med" len="med"/>
                    </a:lnL>
                    <a:lnR cmpd="sng" algn="ctr" cap="flat" w="38100">
                      <a:solidFill>
                        <a:srgbClr val="000000"/>
                      </a:solidFill>
                      <a:prstDash val="solid"/>
                      <a:round/>
                      <a:headEnd type="none" w="med" len="med"/>
                      <a:tailEnd type="none" w="med" len="med"/>
                    </a:lnR>
                    <a:lnT cmpd="sng" algn="ctr" cap="flat" w="38100">
                      <a:solidFill>
                        <a:srgbClr val="000000"/>
                      </a:solidFill>
                      <a:prstDash val="solid"/>
                      <a:round/>
                      <a:headEnd type="none" w="med" len="med"/>
                      <a:tailEnd type="none" w="med" len="med"/>
                    </a:lnT>
                    <a:lnB cmpd="sng" algn="ctr" cap="flat" w="38100">
                      <a:solidFill>
                        <a:srgbClr val="000000"/>
                      </a:solidFill>
                      <a:prstDash val="solid"/>
                      <a:round/>
                      <a:headEnd type="none" w="med" len="med"/>
                      <a:tailEnd type="none" w="med" len="med"/>
                    </a:lnB>
                    <a:solidFill>
                      <a:srgbClr val="191919"/>
                    </a:solidFill>
                  </a:tcPr>
                </a:tc>
                <a:tc>
                  <a:txBody>
                    <a:bodyPr anchor="t" rtlCol="false"/>
                    <a:lstStyle/>
                    <a:p>
                      <a:pPr algn="ctr">
                        <a:lnSpc>
                          <a:spcPts val="2589"/>
                        </a:lnSpc>
                        <a:defRPr/>
                      </a:pPr>
                      <a:r>
                        <a:rPr lang="en-US" sz="1849" b="true">
                          <a:solidFill>
                            <a:srgbClr val="FFFFFF"/>
                          </a:solidFill>
                          <a:latin typeface="Arial Bold"/>
                          <a:ea typeface="Arial Bold"/>
                          <a:cs typeface="Arial Bold"/>
                          <a:sym typeface="Arial Bold"/>
                        </a:rPr>
                        <a:t>Frecvența raportării</a:t>
                      </a:r>
                      <a:endParaRPr lang="en-US" sz="1100"/>
                    </a:p>
                  </a:txBody>
                  <a:tcPr marL="190500" marR="190500" marT="190500" marB="190500" anchor="ctr">
                    <a:lnL cmpd="sng" algn="ctr" cap="flat" w="38100">
                      <a:solidFill>
                        <a:srgbClr val="000000"/>
                      </a:solidFill>
                      <a:prstDash val="solid"/>
                      <a:round/>
                      <a:headEnd type="none" w="med" len="med"/>
                      <a:tailEnd type="none" w="med" len="med"/>
                    </a:lnL>
                    <a:lnR cmpd="sng" algn="ctr" cap="flat" w="38100">
                      <a:solidFill>
                        <a:srgbClr val="000000"/>
                      </a:solidFill>
                      <a:prstDash val="solid"/>
                      <a:round/>
                      <a:headEnd type="none" w="med" len="med"/>
                      <a:tailEnd type="none" w="med" len="med"/>
                    </a:lnR>
                    <a:lnT cmpd="sng" algn="ctr" cap="flat" w="38100">
                      <a:solidFill>
                        <a:srgbClr val="000000"/>
                      </a:solidFill>
                      <a:prstDash val="solid"/>
                      <a:round/>
                      <a:headEnd type="none" w="med" len="med"/>
                      <a:tailEnd type="none" w="med" len="med"/>
                    </a:lnT>
                    <a:lnB cmpd="sng" algn="ctr" cap="flat" w="38100">
                      <a:solidFill>
                        <a:srgbClr val="000000"/>
                      </a:solidFill>
                      <a:prstDash val="solid"/>
                      <a:round/>
                      <a:headEnd type="none" w="med" len="med"/>
                      <a:tailEnd type="none" w="med" len="med"/>
                    </a:lnB>
                    <a:solidFill>
                      <a:srgbClr val="191919"/>
                    </a:solidFill>
                  </a:tcPr>
                </a:tc>
                <a:tc>
                  <a:txBody>
                    <a:bodyPr anchor="t" rtlCol="false"/>
                    <a:lstStyle/>
                    <a:p>
                      <a:pPr algn="ctr">
                        <a:lnSpc>
                          <a:spcPts val="2589"/>
                        </a:lnSpc>
                        <a:defRPr/>
                      </a:pPr>
                      <a:r>
                        <a:rPr lang="en-US" sz="1849" b="true">
                          <a:solidFill>
                            <a:srgbClr val="FFFFFF"/>
                          </a:solidFill>
                          <a:latin typeface="Arial Bold"/>
                          <a:ea typeface="Arial Bold"/>
                          <a:cs typeface="Arial Bold"/>
                          <a:sym typeface="Arial Bold"/>
                        </a:rPr>
                        <a:t>Rol cheie</a:t>
                      </a:r>
                      <a:endParaRPr lang="en-US" sz="1100"/>
                    </a:p>
                  </a:txBody>
                  <a:tcPr marL="190500" marR="190500" marT="190500" marB="190500" anchor="ctr">
                    <a:lnL cmpd="sng" algn="ctr" cap="flat" w="38100">
                      <a:solidFill>
                        <a:srgbClr val="000000"/>
                      </a:solidFill>
                      <a:prstDash val="solid"/>
                      <a:round/>
                      <a:headEnd type="none" w="med" len="med"/>
                      <a:tailEnd type="none" w="med" len="med"/>
                    </a:lnL>
                    <a:lnR cmpd="sng" algn="ctr" cap="flat" w="38100">
                      <a:solidFill>
                        <a:srgbClr val="000000"/>
                      </a:solidFill>
                      <a:prstDash val="solid"/>
                      <a:round/>
                      <a:headEnd type="none" w="med" len="med"/>
                      <a:tailEnd type="none" w="med" len="med"/>
                    </a:lnR>
                    <a:lnT cmpd="sng" algn="ctr" cap="flat" w="38100">
                      <a:solidFill>
                        <a:srgbClr val="000000"/>
                      </a:solidFill>
                      <a:prstDash val="solid"/>
                      <a:round/>
                      <a:headEnd type="none" w="med" len="med"/>
                      <a:tailEnd type="none" w="med" len="med"/>
                    </a:lnT>
                    <a:lnB cmpd="sng" algn="ctr" cap="flat" w="38100">
                      <a:solidFill>
                        <a:srgbClr val="000000"/>
                      </a:solidFill>
                      <a:prstDash val="solid"/>
                      <a:round/>
                      <a:headEnd type="none" w="med" len="med"/>
                      <a:tailEnd type="none" w="med" len="med"/>
                    </a:lnB>
                    <a:solidFill>
                      <a:srgbClr val="191919"/>
                    </a:solidFill>
                  </a:tcPr>
                </a:tc>
              </a:tr>
              <a:tr h="1653796">
                <a:tc>
                  <a:txBody>
                    <a:bodyPr anchor="t" rtlCol="false"/>
                    <a:lstStyle/>
                    <a:p>
                      <a:pPr algn="ctr">
                        <a:lnSpc>
                          <a:spcPts val="2169"/>
                        </a:lnSpc>
                        <a:defRPr/>
                      </a:pPr>
                      <a:r>
                        <a:rPr lang="en-US" sz="1549">
                          <a:solidFill>
                            <a:srgbClr val="000000"/>
                          </a:solidFill>
                          <a:latin typeface="Arial"/>
                          <a:ea typeface="Arial"/>
                          <a:cs typeface="Arial"/>
                          <a:sym typeface="Arial"/>
                        </a:rPr>
                        <a:t>Comentariile vizitatorilor privind mediul înconjurător </a:t>
                      </a:r>
                      <a:endParaRPr lang="en-US" sz="1100"/>
                    </a:p>
                    <a:p>
                      <a:pPr algn="ctr">
                        <a:lnSpc>
                          <a:spcPts val="2169"/>
                        </a:lnSpc>
                      </a:pPr>
                      <a:r>
                        <a:rPr lang="en-US" sz="1549">
                          <a:solidFill>
                            <a:srgbClr val="000000"/>
                          </a:solidFill>
                          <a:latin typeface="Arial"/>
                          <a:ea typeface="Arial"/>
                          <a:cs typeface="Arial"/>
                          <a:sym typeface="Arial"/>
                        </a:rPr>
                        <a:t>(+ - )</a:t>
                      </a:r>
                    </a:p>
                  </a:txBody>
                  <a:tcPr marL="190500" marR="190500" marT="190500" marB="190500" anchor="ctr">
                    <a:lnL cmpd="sng" algn="ctr" cap="flat" w="38100">
                      <a:solidFill>
                        <a:srgbClr val="000000"/>
                      </a:solidFill>
                      <a:prstDash val="solid"/>
                      <a:round/>
                      <a:headEnd type="none" w="med" len="med"/>
                      <a:tailEnd type="none" w="med" len="med"/>
                    </a:lnL>
                    <a:lnR cmpd="sng" algn="ctr" cap="flat" w="38100">
                      <a:solidFill>
                        <a:srgbClr val="000000"/>
                      </a:solidFill>
                      <a:prstDash val="solid"/>
                      <a:round/>
                      <a:headEnd type="none" w="med" len="med"/>
                      <a:tailEnd type="none" w="med" len="med"/>
                    </a:lnR>
                    <a:lnT cmpd="sng" algn="ctr" cap="flat" w="38100">
                      <a:solidFill>
                        <a:srgbClr val="000000"/>
                      </a:solidFill>
                      <a:prstDash val="solid"/>
                      <a:round/>
                      <a:headEnd type="none" w="med" len="med"/>
                      <a:tailEnd type="none" w="med" len="med"/>
                    </a:lnT>
                    <a:lnB cmpd="sng" algn="ctr" cap="flat" w="38100">
                      <a:solidFill>
                        <a:srgbClr val="000000"/>
                      </a:solidFill>
                      <a:prstDash val="solid"/>
                      <a:round/>
                      <a:headEnd type="none" w="med" len="med"/>
                      <a:tailEnd type="none" w="med" len="med"/>
                    </a:lnB>
                  </a:tcPr>
                </a:tc>
                <a:tc>
                  <a:txBody>
                    <a:bodyPr anchor="t" rtlCol="false"/>
                    <a:lstStyle/>
                    <a:p>
                      <a:pPr algn="ctr">
                        <a:lnSpc>
                          <a:spcPts val="1889"/>
                        </a:lnSpc>
                        <a:defRPr/>
                      </a:pPr>
                      <a:r>
                        <a:rPr lang="en-US" sz="1350">
                          <a:solidFill>
                            <a:srgbClr val="000000"/>
                          </a:solidFill>
                          <a:latin typeface="Arial"/>
                          <a:ea typeface="Arial"/>
                          <a:cs typeface="Arial"/>
                          <a:sym typeface="Arial"/>
                        </a:rPr>
                        <a:t>Feedback-ul vizitatorilor privind dimensiunea de mediu a vizitei lor - calitativă și cantitativă</a:t>
                      </a:r>
                      <a:endParaRPr lang="en-US" sz="1100"/>
                    </a:p>
                  </a:txBody>
                  <a:tcPr marL="190500" marR="190500" marT="190500" marB="190500" anchor="ctr">
                    <a:lnL cmpd="sng" algn="ctr" cap="flat" w="38100">
                      <a:solidFill>
                        <a:srgbClr val="000000"/>
                      </a:solidFill>
                      <a:prstDash val="solid"/>
                      <a:round/>
                      <a:headEnd type="none" w="med" len="med"/>
                      <a:tailEnd type="none" w="med" len="med"/>
                    </a:lnL>
                    <a:lnR cmpd="sng" algn="ctr" cap="flat" w="38100">
                      <a:solidFill>
                        <a:srgbClr val="000000"/>
                      </a:solidFill>
                      <a:prstDash val="solid"/>
                      <a:round/>
                      <a:headEnd type="none" w="med" len="med"/>
                      <a:tailEnd type="none" w="med" len="med"/>
                    </a:lnR>
                    <a:lnT cmpd="sng" algn="ctr" cap="flat" w="38100">
                      <a:solidFill>
                        <a:srgbClr val="000000"/>
                      </a:solidFill>
                      <a:prstDash val="solid"/>
                      <a:round/>
                      <a:headEnd type="none" w="med" len="med"/>
                      <a:tailEnd type="none" w="med" len="med"/>
                    </a:lnT>
                    <a:lnB cmpd="sng" algn="ctr" cap="flat" w="38100">
                      <a:solidFill>
                        <a:srgbClr val="000000"/>
                      </a:solidFill>
                      <a:prstDash val="solid"/>
                      <a:round/>
                      <a:headEnd type="none" w="med" len="med"/>
                      <a:tailEnd type="none" w="med" len="med"/>
                    </a:lnB>
                  </a:tcPr>
                </a:tc>
                <a:tc>
                  <a:txBody>
                    <a:bodyPr anchor="t" rtlCol="false"/>
                    <a:lstStyle/>
                    <a:p>
                      <a:pPr algn="ctr">
                        <a:lnSpc>
                          <a:spcPts val="1889"/>
                        </a:lnSpc>
                        <a:defRPr/>
                      </a:pPr>
                      <a:r>
                        <a:rPr lang="en-US" sz="1350">
                          <a:solidFill>
                            <a:srgbClr val="000000"/>
                          </a:solidFill>
                          <a:latin typeface="Arial"/>
                          <a:ea typeface="Arial"/>
                          <a:cs typeface="Arial"/>
                          <a:sym typeface="Arial"/>
                        </a:rPr>
                        <a:t>2012/2013</a:t>
                      </a:r>
                      <a:endParaRPr lang="en-US" sz="1100"/>
                    </a:p>
                  </a:txBody>
                  <a:tcPr marL="190500" marR="190500" marT="190500" marB="190500" anchor="ctr">
                    <a:lnL cmpd="sng" algn="ctr" cap="flat" w="38100">
                      <a:solidFill>
                        <a:srgbClr val="000000"/>
                      </a:solidFill>
                      <a:prstDash val="solid"/>
                      <a:round/>
                      <a:headEnd type="none" w="med" len="med"/>
                      <a:tailEnd type="none" w="med" len="med"/>
                    </a:lnL>
                    <a:lnR cmpd="sng" algn="ctr" cap="flat" w="38100">
                      <a:solidFill>
                        <a:srgbClr val="000000"/>
                      </a:solidFill>
                      <a:prstDash val="solid"/>
                      <a:round/>
                      <a:headEnd type="none" w="med" len="med"/>
                      <a:tailEnd type="none" w="med" len="med"/>
                    </a:lnR>
                    <a:lnT cmpd="sng" algn="ctr" cap="flat" w="38100">
                      <a:solidFill>
                        <a:srgbClr val="000000"/>
                      </a:solidFill>
                      <a:prstDash val="solid"/>
                      <a:round/>
                      <a:headEnd type="none" w="med" len="med"/>
                      <a:tailEnd type="none" w="med" len="med"/>
                    </a:lnT>
                    <a:lnB cmpd="sng" algn="ctr" cap="flat" w="38100">
                      <a:solidFill>
                        <a:srgbClr val="000000"/>
                      </a:solidFill>
                      <a:prstDash val="solid"/>
                      <a:round/>
                      <a:headEnd type="none" w="med" len="med"/>
                      <a:tailEnd type="none" w="med" len="med"/>
                    </a:lnB>
                  </a:tcPr>
                </a:tc>
                <a:tc>
                  <a:txBody>
                    <a:bodyPr anchor="t" rtlCol="false"/>
                    <a:lstStyle/>
                    <a:p>
                      <a:pPr algn="ctr">
                        <a:lnSpc>
                          <a:spcPts val="1889"/>
                        </a:lnSpc>
                        <a:defRPr/>
                      </a:pPr>
                      <a:r>
                        <a:rPr lang="en-US" sz="1350">
                          <a:solidFill>
                            <a:srgbClr val="000000"/>
                          </a:solidFill>
                          <a:latin typeface="Arial"/>
                          <a:ea typeface="Arial"/>
                          <a:cs typeface="Arial"/>
                          <a:sym typeface="Arial"/>
                        </a:rPr>
                        <a:t>Reducerea feedback-ului negativ privind calitatea mediului înconjurător</a:t>
                      </a:r>
                      <a:endParaRPr lang="en-US" sz="1100"/>
                    </a:p>
                  </a:txBody>
                  <a:tcPr marL="190500" marR="190500" marT="190500" marB="190500" anchor="ctr">
                    <a:lnL cmpd="sng" algn="ctr" cap="flat" w="38100">
                      <a:solidFill>
                        <a:srgbClr val="000000"/>
                      </a:solidFill>
                      <a:prstDash val="solid"/>
                      <a:round/>
                      <a:headEnd type="none" w="med" len="med"/>
                      <a:tailEnd type="none" w="med" len="med"/>
                    </a:lnL>
                    <a:lnR cmpd="sng" algn="ctr" cap="flat" w="38100">
                      <a:solidFill>
                        <a:srgbClr val="000000"/>
                      </a:solidFill>
                      <a:prstDash val="solid"/>
                      <a:round/>
                      <a:headEnd type="none" w="med" len="med"/>
                      <a:tailEnd type="none" w="med" len="med"/>
                    </a:lnR>
                    <a:lnT cmpd="sng" algn="ctr" cap="flat" w="38100">
                      <a:solidFill>
                        <a:srgbClr val="000000"/>
                      </a:solidFill>
                      <a:prstDash val="solid"/>
                      <a:round/>
                      <a:headEnd type="none" w="med" len="med"/>
                      <a:tailEnd type="none" w="med" len="med"/>
                    </a:lnT>
                    <a:lnB cmpd="sng" algn="ctr" cap="flat" w="38100">
                      <a:solidFill>
                        <a:srgbClr val="000000"/>
                      </a:solidFill>
                      <a:prstDash val="solid"/>
                      <a:round/>
                      <a:headEnd type="none" w="med" len="med"/>
                      <a:tailEnd type="none" w="med" len="med"/>
                    </a:lnB>
                  </a:tcPr>
                </a:tc>
                <a:tc>
                  <a:txBody>
                    <a:bodyPr anchor="t" rtlCol="false"/>
                    <a:lstStyle/>
                    <a:p>
                      <a:pPr algn="ctr">
                        <a:lnSpc>
                          <a:spcPts val="1889"/>
                        </a:lnSpc>
                        <a:defRPr/>
                      </a:pPr>
                      <a:r>
                        <a:rPr lang="en-US" sz="1350">
                          <a:solidFill>
                            <a:srgbClr val="000000"/>
                          </a:solidFill>
                          <a:latin typeface="Arial"/>
                          <a:ea typeface="Arial"/>
                          <a:cs typeface="Arial"/>
                          <a:sym typeface="Arial"/>
                        </a:rPr>
                        <a:t>IVS</a:t>
                      </a:r>
                      <a:endParaRPr lang="en-US" sz="1100"/>
                    </a:p>
                  </a:txBody>
                  <a:tcPr marL="190500" marR="190500" marT="190500" marB="190500" anchor="ctr">
                    <a:lnL cmpd="sng" algn="ctr" cap="flat" w="38100">
                      <a:solidFill>
                        <a:srgbClr val="000000"/>
                      </a:solidFill>
                      <a:prstDash val="solid"/>
                      <a:round/>
                      <a:headEnd type="none" w="med" len="med"/>
                      <a:tailEnd type="none" w="med" len="med"/>
                    </a:lnL>
                    <a:lnR cmpd="sng" algn="ctr" cap="flat" w="38100">
                      <a:solidFill>
                        <a:srgbClr val="000000"/>
                      </a:solidFill>
                      <a:prstDash val="solid"/>
                      <a:round/>
                      <a:headEnd type="none" w="med" len="med"/>
                      <a:tailEnd type="none" w="med" len="med"/>
                    </a:lnR>
                    <a:lnT cmpd="sng" algn="ctr" cap="flat" w="38100">
                      <a:solidFill>
                        <a:srgbClr val="000000"/>
                      </a:solidFill>
                      <a:prstDash val="solid"/>
                      <a:round/>
                      <a:headEnd type="none" w="med" len="med"/>
                      <a:tailEnd type="none" w="med" len="med"/>
                    </a:lnT>
                    <a:lnB cmpd="sng" algn="ctr" cap="flat" w="38100">
                      <a:solidFill>
                        <a:srgbClr val="000000"/>
                      </a:solidFill>
                      <a:prstDash val="solid"/>
                      <a:round/>
                      <a:headEnd type="none" w="med" len="med"/>
                      <a:tailEnd type="none" w="med" len="med"/>
                    </a:lnB>
                  </a:tcPr>
                </a:tc>
                <a:tc>
                  <a:txBody>
                    <a:bodyPr anchor="t" rtlCol="false"/>
                    <a:lstStyle/>
                    <a:p>
                      <a:pPr algn="ctr">
                        <a:lnSpc>
                          <a:spcPts val="1889"/>
                        </a:lnSpc>
                        <a:defRPr/>
                      </a:pPr>
                      <a:r>
                        <a:rPr lang="en-US" sz="1350">
                          <a:solidFill>
                            <a:srgbClr val="000000"/>
                          </a:solidFill>
                          <a:latin typeface="Arial"/>
                          <a:ea typeface="Arial"/>
                          <a:cs typeface="Arial"/>
                          <a:sym typeface="Arial"/>
                        </a:rPr>
                        <a:t>Continuu</a:t>
                      </a:r>
                      <a:endParaRPr lang="en-US" sz="1100"/>
                    </a:p>
                    <a:p>
                      <a:pPr algn="ctr">
                        <a:lnSpc>
                          <a:spcPts val="1889"/>
                        </a:lnSpc>
                      </a:pPr>
                      <a:r>
                        <a:rPr lang="en-US" sz="1350">
                          <a:solidFill>
                            <a:srgbClr val="000000"/>
                          </a:solidFill>
                          <a:latin typeface="Arial"/>
                          <a:ea typeface="Arial"/>
                          <a:cs typeface="Arial"/>
                          <a:sym typeface="Arial"/>
                        </a:rPr>
                        <a:t>Trimestrială</a:t>
                      </a:r>
                    </a:p>
                  </a:txBody>
                  <a:tcPr marL="190500" marR="190500" marT="190500" marB="190500" anchor="ctr">
                    <a:lnL cmpd="sng" algn="ctr" cap="flat" w="38100">
                      <a:solidFill>
                        <a:srgbClr val="000000"/>
                      </a:solidFill>
                      <a:prstDash val="solid"/>
                      <a:round/>
                      <a:headEnd type="none" w="med" len="med"/>
                      <a:tailEnd type="none" w="med" len="med"/>
                    </a:lnL>
                    <a:lnR cmpd="sng" algn="ctr" cap="flat" w="38100">
                      <a:solidFill>
                        <a:srgbClr val="000000"/>
                      </a:solidFill>
                      <a:prstDash val="solid"/>
                      <a:round/>
                      <a:headEnd type="none" w="med" len="med"/>
                      <a:tailEnd type="none" w="med" len="med"/>
                    </a:lnR>
                    <a:lnT cmpd="sng" algn="ctr" cap="flat" w="38100">
                      <a:solidFill>
                        <a:srgbClr val="000000"/>
                      </a:solidFill>
                      <a:prstDash val="solid"/>
                      <a:round/>
                      <a:headEnd type="none" w="med" len="med"/>
                      <a:tailEnd type="none" w="med" len="med"/>
                    </a:lnT>
                    <a:lnB cmpd="sng" algn="ctr" cap="flat" w="38100">
                      <a:solidFill>
                        <a:srgbClr val="000000"/>
                      </a:solidFill>
                      <a:prstDash val="solid"/>
                      <a:round/>
                      <a:headEnd type="none" w="med" len="med"/>
                      <a:tailEnd type="none" w="med" len="med"/>
                    </a:lnB>
                  </a:tcPr>
                </a:tc>
                <a:tc>
                  <a:txBody>
                    <a:bodyPr anchor="t" rtlCol="false"/>
                    <a:lstStyle/>
                    <a:p>
                      <a:pPr algn="ctr">
                        <a:lnSpc>
                          <a:spcPts val="1889"/>
                        </a:lnSpc>
                        <a:defRPr/>
                      </a:pPr>
                      <a:r>
                        <a:rPr lang="en-US" sz="1350">
                          <a:solidFill>
                            <a:srgbClr val="000000"/>
                          </a:solidFill>
                          <a:latin typeface="Arial"/>
                          <a:ea typeface="Arial"/>
                          <a:cs typeface="Arial"/>
                          <a:sym typeface="Arial"/>
                        </a:rPr>
                        <a:t>CIT și alți parteneri</a:t>
                      </a:r>
                      <a:endParaRPr lang="en-US" sz="1100"/>
                    </a:p>
                    <a:p>
                      <a:pPr algn="ctr">
                        <a:lnSpc>
                          <a:spcPts val="1889"/>
                        </a:lnSpc>
                      </a:pPr>
                      <a:r>
                        <a:rPr lang="en-US" sz="1350">
                          <a:solidFill>
                            <a:srgbClr val="000000"/>
                          </a:solidFill>
                          <a:latin typeface="Arial"/>
                          <a:ea typeface="Arial"/>
                          <a:cs typeface="Arial"/>
                          <a:sym typeface="Arial"/>
                        </a:rPr>
                        <a:t>Ministere / utilizatori</a:t>
                      </a:r>
                    </a:p>
                  </a:txBody>
                  <a:tcPr marL="190500" marR="190500" marT="190500" marB="190500" anchor="ctr">
                    <a:lnL cmpd="sng" algn="ctr" cap="flat" w="38100">
                      <a:solidFill>
                        <a:srgbClr val="000000"/>
                      </a:solidFill>
                      <a:prstDash val="solid"/>
                      <a:round/>
                      <a:headEnd type="none" w="med" len="med"/>
                      <a:tailEnd type="none" w="med" len="med"/>
                    </a:lnL>
                    <a:lnR cmpd="sng" algn="ctr" cap="flat" w="38100">
                      <a:solidFill>
                        <a:srgbClr val="000000"/>
                      </a:solidFill>
                      <a:prstDash val="solid"/>
                      <a:round/>
                      <a:headEnd type="none" w="med" len="med"/>
                      <a:tailEnd type="none" w="med" len="med"/>
                    </a:lnR>
                    <a:lnT cmpd="sng" algn="ctr" cap="flat" w="38100">
                      <a:solidFill>
                        <a:srgbClr val="000000"/>
                      </a:solidFill>
                      <a:prstDash val="solid"/>
                      <a:round/>
                      <a:headEnd type="none" w="med" len="med"/>
                      <a:tailEnd type="none" w="med" len="med"/>
                    </a:lnT>
                    <a:lnB cmpd="sng" algn="ctr" cap="flat" w="38100">
                      <a:solidFill>
                        <a:srgbClr val="000000"/>
                      </a:solidFill>
                      <a:prstDash val="solid"/>
                      <a:round/>
                      <a:headEnd type="none" w="med" len="med"/>
                      <a:tailEnd type="none" w="med" len="med"/>
                    </a:lnB>
                  </a:tcPr>
                </a:tc>
              </a:tr>
              <a:tr h="1653796">
                <a:tc>
                  <a:txBody>
                    <a:bodyPr anchor="t" rtlCol="false"/>
                    <a:lstStyle/>
                    <a:p>
                      <a:pPr algn="ctr">
                        <a:lnSpc>
                          <a:spcPts val="1889"/>
                        </a:lnSpc>
                        <a:defRPr/>
                      </a:pPr>
                      <a:r>
                        <a:rPr lang="en-US" sz="1350">
                          <a:solidFill>
                            <a:srgbClr val="000000"/>
                          </a:solidFill>
                          <a:latin typeface="Arial"/>
                          <a:ea typeface="Arial"/>
                          <a:cs typeface="Arial"/>
                          <a:sym typeface="Arial"/>
                        </a:rPr>
                        <a:t>% de vizitatori care utilizează mașina, transportul public sau transportul cu bicicleta</a:t>
                      </a:r>
                      <a:endParaRPr lang="en-US" sz="1100"/>
                    </a:p>
                  </a:txBody>
                  <a:tcPr marL="190500" marR="190500" marT="190500" marB="190500" anchor="ctr">
                    <a:lnL cmpd="sng" algn="ctr" cap="flat" w="38100">
                      <a:solidFill>
                        <a:srgbClr val="000000"/>
                      </a:solidFill>
                      <a:prstDash val="solid"/>
                      <a:round/>
                      <a:headEnd type="none" w="med" len="med"/>
                      <a:tailEnd type="none" w="med" len="med"/>
                    </a:lnL>
                    <a:lnR cmpd="sng" algn="ctr" cap="flat" w="38100">
                      <a:solidFill>
                        <a:srgbClr val="000000"/>
                      </a:solidFill>
                      <a:prstDash val="solid"/>
                      <a:round/>
                      <a:headEnd type="none" w="med" len="med"/>
                      <a:tailEnd type="none" w="med" len="med"/>
                    </a:lnR>
                    <a:lnT cmpd="sng" algn="ctr" cap="flat" w="38100">
                      <a:solidFill>
                        <a:srgbClr val="000000"/>
                      </a:solidFill>
                      <a:prstDash val="solid"/>
                      <a:round/>
                      <a:headEnd type="none" w="med" len="med"/>
                      <a:tailEnd type="none" w="med" len="med"/>
                    </a:lnT>
                    <a:lnB cmpd="sng" algn="ctr" cap="flat" w="38100">
                      <a:solidFill>
                        <a:srgbClr val="000000"/>
                      </a:solidFill>
                      <a:prstDash val="solid"/>
                      <a:round/>
                      <a:headEnd type="none" w="med" len="med"/>
                      <a:tailEnd type="none" w="med" len="med"/>
                    </a:lnB>
                  </a:tcPr>
                </a:tc>
                <a:tc>
                  <a:txBody>
                    <a:bodyPr anchor="t" rtlCol="false"/>
                    <a:lstStyle/>
                    <a:p>
                      <a:pPr algn="ctr">
                        <a:lnSpc>
                          <a:spcPts val="1889"/>
                        </a:lnSpc>
                        <a:defRPr/>
                      </a:pPr>
                      <a:r>
                        <a:rPr lang="en-US" sz="1350">
                          <a:solidFill>
                            <a:srgbClr val="000000"/>
                          </a:solidFill>
                          <a:latin typeface="Arial"/>
                          <a:ea typeface="Arial"/>
                          <a:cs typeface="Arial"/>
                          <a:sym typeface="Arial"/>
                        </a:rPr>
                        <a:t>Procentul vizitatorilor care utilizează aceste forme de transport</a:t>
                      </a:r>
                      <a:endParaRPr lang="en-US" sz="1100"/>
                    </a:p>
                  </a:txBody>
                  <a:tcPr marL="190500" marR="190500" marT="190500" marB="190500" anchor="ctr">
                    <a:lnL cmpd="sng" algn="ctr" cap="flat" w="38100">
                      <a:solidFill>
                        <a:srgbClr val="000000"/>
                      </a:solidFill>
                      <a:prstDash val="solid"/>
                      <a:round/>
                      <a:headEnd type="none" w="med" len="med"/>
                      <a:tailEnd type="none" w="med" len="med"/>
                    </a:lnL>
                    <a:lnR cmpd="sng" algn="ctr" cap="flat" w="38100">
                      <a:solidFill>
                        <a:srgbClr val="000000"/>
                      </a:solidFill>
                      <a:prstDash val="solid"/>
                      <a:round/>
                      <a:headEnd type="none" w="med" len="med"/>
                      <a:tailEnd type="none" w="med" len="med"/>
                    </a:lnR>
                    <a:lnT cmpd="sng" algn="ctr" cap="flat" w="38100">
                      <a:solidFill>
                        <a:srgbClr val="000000"/>
                      </a:solidFill>
                      <a:prstDash val="solid"/>
                      <a:round/>
                      <a:headEnd type="none" w="med" len="med"/>
                      <a:tailEnd type="none" w="med" len="med"/>
                    </a:lnT>
                    <a:lnB cmpd="sng" algn="ctr" cap="flat" w="38100">
                      <a:solidFill>
                        <a:srgbClr val="000000"/>
                      </a:solidFill>
                      <a:prstDash val="solid"/>
                      <a:round/>
                      <a:headEnd type="none" w="med" len="med"/>
                      <a:tailEnd type="none" w="med" len="med"/>
                    </a:lnB>
                  </a:tcPr>
                </a:tc>
                <a:tc>
                  <a:txBody>
                    <a:bodyPr anchor="t" rtlCol="false"/>
                    <a:lstStyle/>
                    <a:p>
                      <a:pPr algn="ctr">
                        <a:lnSpc>
                          <a:spcPts val="1889"/>
                        </a:lnSpc>
                        <a:defRPr/>
                      </a:pPr>
                      <a:r>
                        <a:rPr lang="en-US" sz="1350">
                          <a:solidFill>
                            <a:srgbClr val="000000"/>
                          </a:solidFill>
                          <a:latin typeface="Arial"/>
                          <a:ea typeface="Arial"/>
                          <a:cs typeface="Arial"/>
                          <a:sym typeface="Arial"/>
                        </a:rPr>
                        <a:t>2012/2013</a:t>
                      </a:r>
                      <a:endParaRPr lang="en-US" sz="1100"/>
                    </a:p>
                  </a:txBody>
                  <a:tcPr marL="190500" marR="190500" marT="190500" marB="190500" anchor="ctr">
                    <a:lnL cmpd="sng" algn="ctr" cap="flat" w="38100">
                      <a:solidFill>
                        <a:srgbClr val="000000"/>
                      </a:solidFill>
                      <a:prstDash val="solid"/>
                      <a:round/>
                      <a:headEnd type="none" w="med" len="med"/>
                      <a:tailEnd type="none" w="med" len="med"/>
                    </a:lnL>
                    <a:lnR cmpd="sng" algn="ctr" cap="flat" w="38100">
                      <a:solidFill>
                        <a:srgbClr val="000000"/>
                      </a:solidFill>
                      <a:prstDash val="solid"/>
                      <a:round/>
                      <a:headEnd type="none" w="med" len="med"/>
                      <a:tailEnd type="none" w="med" len="med"/>
                    </a:lnR>
                    <a:lnT cmpd="sng" algn="ctr" cap="flat" w="38100">
                      <a:solidFill>
                        <a:srgbClr val="000000"/>
                      </a:solidFill>
                      <a:prstDash val="solid"/>
                      <a:round/>
                      <a:headEnd type="none" w="med" len="med"/>
                      <a:tailEnd type="none" w="med" len="med"/>
                    </a:lnT>
                    <a:lnB cmpd="sng" algn="ctr" cap="flat" w="38100">
                      <a:solidFill>
                        <a:srgbClr val="000000"/>
                      </a:solidFill>
                      <a:prstDash val="solid"/>
                      <a:round/>
                      <a:headEnd type="none" w="med" len="med"/>
                      <a:tailEnd type="none" w="med" len="med"/>
                    </a:lnB>
                  </a:tcPr>
                </a:tc>
                <a:tc>
                  <a:txBody>
                    <a:bodyPr anchor="t" rtlCol="false"/>
                    <a:lstStyle/>
                    <a:p>
                      <a:pPr algn="ctr">
                        <a:lnSpc>
                          <a:spcPts val="1889"/>
                        </a:lnSpc>
                        <a:defRPr/>
                      </a:pPr>
                      <a:r>
                        <a:rPr lang="en-US" sz="1350">
                          <a:solidFill>
                            <a:srgbClr val="000000"/>
                          </a:solidFill>
                          <a:latin typeface="Arial"/>
                          <a:ea typeface="Arial"/>
                          <a:cs typeface="Arial"/>
                          <a:sym typeface="Arial"/>
                        </a:rPr>
                        <a:t>Transportul publicului larg / transport cu emisii zero, mai puține închirieri de mașini</a:t>
                      </a:r>
                      <a:endParaRPr lang="en-US" sz="1100"/>
                    </a:p>
                  </a:txBody>
                  <a:tcPr marL="190500" marR="190500" marT="190500" marB="190500" anchor="ctr">
                    <a:lnL cmpd="sng" algn="ctr" cap="flat" w="38100">
                      <a:solidFill>
                        <a:srgbClr val="000000"/>
                      </a:solidFill>
                      <a:prstDash val="solid"/>
                      <a:round/>
                      <a:headEnd type="none" w="med" len="med"/>
                      <a:tailEnd type="none" w="med" len="med"/>
                    </a:lnL>
                    <a:lnR cmpd="sng" algn="ctr" cap="flat" w="38100">
                      <a:solidFill>
                        <a:srgbClr val="000000"/>
                      </a:solidFill>
                      <a:prstDash val="solid"/>
                      <a:round/>
                      <a:headEnd type="none" w="med" len="med"/>
                      <a:tailEnd type="none" w="med" len="med"/>
                    </a:lnR>
                    <a:lnT cmpd="sng" algn="ctr" cap="flat" w="38100">
                      <a:solidFill>
                        <a:srgbClr val="000000"/>
                      </a:solidFill>
                      <a:prstDash val="solid"/>
                      <a:round/>
                      <a:headEnd type="none" w="med" len="med"/>
                      <a:tailEnd type="none" w="med" len="med"/>
                    </a:lnT>
                    <a:lnB cmpd="sng" algn="ctr" cap="flat" w="38100">
                      <a:solidFill>
                        <a:srgbClr val="000000"/>
                      </a:solidFill>
                      <a:prstDash val="solid"/>
                      <a:round/>
                      <a:headEnd type="none" w="med" len="med"/>
                      <a:tailEnd type="none" w="med" len="med"/>
                    </a:lnB>
                  </a:tcPr>
                </a:tc>
                <a:tc>
                  <a:txBody>
                    <a:bodyPr anchor="t" rtlCol="false"/>
                    <a:lstStyle/>
                    <a:p>
                      <a:pPr algn="ctr">
                        <a:lnSpc>
                          <a:spcPts val="1889"/>
                        </a:lnSpc>
                        <a:defRPr/>
                      </a:pPr>
                      <a:r>
                        <a:rPr lang="en-US" sz="1350">
                          <a:solidFill>
                            <a:srgbClr val="000000"/>
                          </a:solidFill>
                          <a:latin typeface="Arial"/>
                          <a:ea typeface="Arial"/>
                          <a:cs typeface="Arial"/>
                          <a:sym typeface="Arial"/>
                        </a:rPr>
                        <a:t>IVS</a:t>
                      </a:r>
                      <a:endParaRPr lang="en-US" sz="1100"/>
                    </a:p>
                  </a:txBody>
                  <a:tcPr marL="190500" marR="190500" marT="190500" marB="190500" anchor="ctr">
                    <a:lnL cmpd="sng" algn="ctr" cap="flat" w="38100">
                      <a:solidFill>
                        <a:srgbClr val="000000"/>
                      </a:solidFill>
                      <a:prstDash val="solid"/>
                      <a:round/>
                      <a:headEnd type="none" w="med" len="med"/>
                      <a:tailEnd type="none" w="med" len="med"/>
                    </a:lnL>
                    <a:lnR cmpd="sng" algn="ctr" cap="flat" w="38100">
                      <a:solidFill>
                        <a:srgbClr val="000000"/>
                      </a:solidFill>
                      <a:prstDash val="solid"/>
                      <a:round/>
                      <a:headEnd type="none" w="med" len="med"/>
                      <a:tailEnd type="none" w="med" len="med"/>
                    </a:lnR>
                    <a:lnT cmpd="sng" algn="ctr" cap="flat" w="38100">
                      <a:solidFill>
                        <a:srgbClr val="000000"/>
                      </a:solidFill>
                      <a:prstDash val="solid"/>
                      <a:round/>
                      <a:headEnd type="none" w="med" len="med"/>
                      <a:tailEnd type="none" w="med" len="med"/>
                    </a:lnT>
                    <a:lnB cmpd="sng" algn="ctr" cap="flat" w="38100">
                      <a:solidFill>
                        <a:srgbClr val="000000"/>
                      </a:solidFill>
                      <a:prstDash val="solid"/>
                      <a:round/>
                      <a:headEnd type="none" w="med" len="med"/>
                      <a:tailEnd type="none" w="med" len="med"/>
                    </a:lnB>
                  </a:tcPr>
                </a:tc>
                <a:tc>
                  <a:txBody>
                    <a:bodyPr anchor="t" rtlCol="false"/>
                    <a:lstStyle/>
                    <a:p>
                      <a:pPr algn="ctr">
                        <a:lnSpc>
                          <a:spcPts val="1889"/>
                        </a:lnSpc>
                        <a:defRPr/>
                      </a:pPr>
                      <a:r>
                        <a:rPr lang="en-US" sz="1350">
                          <a:solidFill>
                            <a:srgbClr val="000000"/>
                          </a:solidFill>
                          <a:latin typeface="Arial"/>
                          <a:ea typeface="Arial"/>
                          <a:cs typeface="Arial"/>
                          <a:sym typeface="Arial"/>
                        </a:rPr>
                        <a:t>Continuu</a:t>
                      </a:r>
                      <a:endParaRPr lang="en-US" sz="1100"/>
                    </a:p>
                    <a:p>
                      <a:pPr algn="ctr">
                        <a:lnSpc>
                          <a:spcPts val="1889"/>
                        </a:lnSpc>
                      </a:pPr>
                      <a:r>
                        <a:rPr lang="en-US" sz="1350">
                          <a:solidFill>
                            <a:srgbClr val="000000"/>
                          </a:solidFill>
                          <a:latin typeface="Arial"/>
                          <a:ea typeface="Arial"/>
                          <a:cs typeface="Arial"/>
                          <a:sym typeface="Arial"/>
                        </a:rPr>
                        <a:t>Trimestrială</a:t>
                      </a:r>
                    </a:p>
                  </a:txBody>
                  <a:tcPr marL="190500" marR="190500" marT="190500" marB="190500" anchor="ctr">
                    <a:lnL cmpd="sng" algn="ctr" cap="flat" w="38100">
                      <a:solidFill>
                        <a:srgbClr val="000000"/>
                      </a:solidFill>
                      <a:prstDash val="solid"/>
                      <a:round/>
                      <a:headEnd type="none" w="med" len="med"/>
                      <a:tailEnd type="none" w="med" len="med"/>
                    </a:lnL>
                    <a:lnR cmpd="sng" algn="ctr" cap="flat" w="38100">
                      <a:solidFill>
                        <a:srgbClr val="000000"/>
                      </a:solidFill>
                      <a:prstDash val="solid"/>
                      <a:round/>
                      <a:headEnd type="none" w="med" len="med"/>
                      <a:tailEnd type="none" w="med" len="med"/>
                    </a:lnR>
                    <a:lnT cmpd="sng" algn="ctr" cap="flat" w="38100">
                      <a:solidFill>
                        <a:srgbClr val="000000"/>
                      </a:solidFill>
                      <a:prstDash val="solid"/>
                      <a:round/>
                      <a:headEnd type="none" w="med" len="med"/>
                      <a:tailEnd type="none" w="med" len="med"/>
                    </a:lnT>
                    <a:lnB cmpd="sng" algn="ctr" cap="flat" w="38100">
                      <a:solidFill>
                        <a:srgbClr val="000000"/>
                      </a:solidFill>
                      <a:prstDash val="solid"/>
                      <a:round/>
                      <a:headEnd type="none" w="med" len="med"/>
                      <a:tailEnd type="none" w="med" len="med"/>
                    </a:lnB>
                  </a:tcPr>
                </a:tc>
                <a:tc>
                  <a:txBody>
                    <a:bodyPr anchor="t" rtlCol="false"/>
                    <a:lstStyle/>
                    <a:p>
                      <a:pPr algn="ctr">
                        <a:lnSpc>
                          <a:spcPts val="1889"/>
                        </a:lnSpc>
                        <a:defRPr/>
                      </a:pPr>
                      <a:r>
                        <a:rPr lang="en-US" sz="1350">
                          <a:solidFill>
                            <a:srgbClr val="000000"/>
                          </a:solidFill>
                          <a:latin typeface="Arial"/>
                          <a:ea typeface="Arial"/>
                          <a:cs typeface="Arial"/>
                          <a:sym typeface="Arial"/>
                        </a:rPr>
                        <a:t>CIT și alți parteneri</a:t>
                      </a:r>
                      <a:endParaRPr lang="en-US" sz="1100"/>
                    </a:p>
                    <a:p>
                      <a:pPr algn="ctr">
                        <a:lnSpc>
                          <a:spcPts val="1889"/>
                        </a:lnSpc>
                      </a:pPr>
                      <a:r>
                        <a:rPr lang="en-US" sz="1350">
                          <a:solidFill>
                            <a:srgbClr val="000000"/>
                          </a:solidFill>
                          <a:latin typeface="Arial"/>
                          <a:ea typeface="Arial"/>
                          <a:cs typeface="Arial"/>
                          <a:sym typeface="Arial"/>
                        </a:rPr>
                        <a:t>Ministere / utilizatori</a:t>
                      </a:r>
                    </a:p>
                  </a:txBody>
                  <a:tcPr marL="190500" marR="190500" marT="190500" marB="190500" anchor="ctr">
                    <a:lnL cmpd="sng" algn="ctr" cap="flat" w="38100">
                      <a:solidFill>
                        <a:srgbClr val="000000"/>
                      </a:solidFill>
                      <a:prstDash val="solid"/>
                      <a:round/>
                      <a:headEnd type="none" w="med" len="med"/>
                      <a:tailEnd type="none" w="med" len="med"/>
                    </a:lnL>
                    <a:lnR cmpd="sng" algn="ctr" cap="flat" w="38100">
                      <a:solidFill>
                        <a:srgbClr val="000000"/>
                      </a:solidFill>
                      <a:prstDash val="solid"/>
                      <a:round/>
                      <a:headEnd type="none" w="med" len="med"/>
                      <a:tailEnd type="none" w="med" len="med"/>
                    </a:lnR>
                    <a:lnT cmpd="sng" algn="ctr" cap="flat" w="38100">
                      <a:solidFill>
                        <a:srgbClr val="000000"/>
                      </a:solidFill>
                      <a:prstDash val="solid"/>
                      <a:round/>
                      <a:headEnd type="none" w="med" len="med"/>
                      <a:tailEnd type="none" w="med" len="med"/>
                    </a:lnT>
                    <a:lnB cmpd="sng" algn="ctr" cap="flat" w="38100">
                      <a:solidFill>
                        <a:srgbClr val="000000"/>
                      </a:solidFill>
                      <a:prstDash val="solid"/>
                      <a:round/>
                      <a:headEnd type="none" w="med" len="med"/>
                      <a:tailEnd type="none" w="med" len="med"/>
                    </a:lnB>
                  </a:tcPr>
                </a:tc>
              </a:tr>
            </a:tbl>
          </a:graphicData>
        </a:graphic>
      </p:graphicFrame>
    </p:spTree>
  </p:cSld>
  <p:clrMapOvr>
    <a:masterClrMapping/>
  </p:clrMapOvr>
</p:sld>
</file>

<file path=ppt/slides/slide13.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0" y="0"/>
            <a:ext cx="18288000" cy="1196282"/>
            <a:chOff x="0" y="0"/>
            <a:chExt cx="24384000" cy="1595042"/>
          </a:xfrm>
        </p:grpSpPr>
        <p:sp>
          <p:nvSpPr>
            <p:cNvPr name="Freeform 3" id="3"/>
            <p:cNvSpPr/>
            <p:nvPr/>
          </p:nvSpPr>
          <p:spPr>
            <a:xfrm flipH="false" flipV="false" rot="0">
              <a:off x="0" y="0"/>
              <a:ext cx="24384000" cy="1594993"/>
            </a:xfrm>
            <a:custGeom>
              <a:avLst/>
              <a:gdLst/>
              <a:ahLst/>
              <a:cxnLst/>
              <a:rect r="r" b="b" t="t" l="l"/>
              <a:pathLst>
                <a:path h="1594993" w="24384000">
                  <a:moveTo>
                    <a:pt x="0" y="0"/>
                  </a:moveTo>
                  <a:lnTo>
                    <a:pt x="24384000" y="0"/>
                  </a:lnTo>
                  <a:lnTo>
                    <a:pt x="24384000" y="1594993"/>
                  </a:lnTo>
                  <a:lnTo>
                    <a:pt x="0" y="1594993"/>
                  </a:lnTo>
                  <a:close/>
                </a:path>
              </a:pathLst>
            </a:custGeom>
            <a:solidFill>
              <a:srgbClr val="70C573"/>
            </a:solidFill>
          </p:spPr>
        </p:sp>
      </p:grpSp>
      <p:grpSp>
        <p:nvGrpSpPr>
          <p:cNvPr name="Group 4" id="4"/>
          <p:cNvGrpSpPr/>
          <p:nvPr/>
        </p:nvGrpSpPr>
        <p:grpSpPr>
          <a:xfrm rot="0">
            <a:off x="3259060" y="4370464"/>
            <a:ext cx="11759142" cy="68581"/>
            <a:chOff x="0" y="0"/>
            <a:chExt cx="15678856" cy="91442"/>
          </a:xfrm>
        </p:grpSpPr>
        <p:sp>
          <p:nvSpPr>
            <p:cNvPr name="Freeform 5" id="5"/>
            <p:cNvSpPr/>
            <p:nvPr/>
          </p:nvSpPr>
          <p:spPr>
            <a:xfrm flipH="false" flipV="false" rot="0">
              <a:off x="0" y="0"/>
              <a:ext cx="15678913" cy="91440"/>
            </a:xfrm>
            <a:custGeom>
              <a:avLst/>
              <a:gdLst/>
              <a:ahLst/>
              <a:cxnLst/>
              <a:rect r="r" b="b" t="t" l="l"/>
              <a:pathLst>
                <a:path h="91440" w="15678913">
                  <a:moveTo>
                    <a:pt x="15678913" y="0"/>
                  </a:moveTo>
                  <a:lnTo>
                    <a:pt x="0" y="0"/>
                  </a:lnTo>
                  <a:lnTo>
                    <a:pt x="0" y="91440"/>
                  </a:lnTo>
                  <a:lnTo>
                    <a:pt x="15678913" y="91440"/>
                  </a:lnTo>
                  <a:close/>
                </a:path>
              </a:pathLst>
            </a:custGeom>
            <a:solidFill>
              <a:srgbClr val="70C573"/>
            </a:solidFill>
          </p:spPr>
        </p:sp>
      </p:grpSp>
      <p:grpSp>
        <p:nvGrpSpPr>
          <p:cNvPr name="Group 6" id="6"/>
          <p:cNvGrpSpPr>
            <a:grpSpLocks noChangeAspect="true"/>
          </p:cNvGrpSpPr>
          <p:nvPr/>
        </p:nvGrpSpPr>
        <p:grpSpPr>
          <a:xfrm rot="0">
            <a:off x="3470178" y="5706573"/>
            <a:ext cx="2612576" cy="2620828"/>
            <a:chOff x="0" y="0"/>
            <a:chExt cx="3483434" cy="3494438"/>
          </a:xfrm>
        </p:grpSpPr>
        <p:sp>
          <p:nvSpPr>
            <p:cNvPr name="Freeform 7" id="7" descr="Imaginea 14"/>
            <p:cNvSpPr/>
            <p:nvPr/>
          </p:nvSpPr>
          <p:spPr>
            <a:xfrm flipH="false" flipV="false" rot="0">
              <a:off x="0" y="0"/>
              <a:ext cx="3483483" cy="3494405"/>
            </a:xfrm>
            <a:custGeom>
              <a:avLst/>
              <a:gdLst/>
              <a:ahLst/>
              <a:cxnLst/>
              <a:rect r="r" b="b" t="t" l="l"/>
              <a:pathLst>
                <a:path h="3494405" w="3483483">
                  <a:moveTo>
                    <a:pt x="0" y="0"/>
                  </a:moveTo>
                  <a:lnTo>
                    <a:pt x="3483483" y="0"/>
                  </a:lnTo>
                  <a:lnTo>
                    <a:pt x="3483483" y="3494405"/>
                  </a:lnTo>
                  <a:lnTo>
                    <a:pt x="0" y="3494405"/>
                  </a:lnTo>
                  <a:lnTo>
                    <a:pt x="0" y="0"/>
                  </a:lnTo>
                  <a:close/>
                </a:path>
              </a:pathLst>
            </a:custGeom>
            <a:blipFill>
              <a:blip r:embed="rId3"/>
              <a:stretch>
                <a:fillRect l="-68745" t="-230758" r="-486597" b="-61741"/>
              </a:stretch>
            </a:blipFill>
          </p:spPr>
        </p:sp>
      </p:grpSp>
      <p:grpSp>
        <p:nvGrpSpPr>
          <p:cNvPr name="Group 8" id="8"/>
          <p:cNvGrpSpPr>
            <a:grpSpLocks noChangeAspect="true"/>
          </p:cNvGrpSpPr>
          <p:nvPr/>
        </p:nvGrpSpPr>
        <p:grpSpPr>
          <a:xfrm rot="0">
            <a:off x="8817429" y="5847957"/>
            <a:ext cx="5682344" cy="2978331"/>
            <a:chOff x="0" y="0"/>
            <a:chExt cx="7576458" cy="3971108"/>
          </a:xfrm>
        </p:grpSpPr>
        <p:sp>
          <p:nvSpPr>
            <p:cNvPr name="Freeform 9" id="9" descr="Imaginea 16"/>
            <p:cNvSpPr/>
            <p:nvPr/>
          </p:nvSpPr>
          <p:spPr>
            <a:xfrm flipH="false" flipV="false" rot="0">
              <a:off x="0" y="0"/>
              <a:ext cx="7576439" cy="3971163"/>
            </a:xfrm>
            <a:custGeom>
              <a:avLst/>
              <a:gdLst/>
              <a:ahLst/>
              <a:cxnLst/>
              <a:rect r="r" b="b" t="t" l="l"/>
              <a:pathLst>
                <a:path h="3971163" w="7576439">
                  <a:moveTo>
                    <a:pt x="0" y="0"/>
                  </a:moveTo>
                  <a:lnTo>
                    <a:pt x="7576439" y="0"/>
                  </a:lnTo>
                  <a:lnTo>
                    <a:pt x="7576439" y="3971163"/>
                  </a:lnTo>
                  <a:lnTo>
                    <a:pt x="0" y="3971163"/>
                  </a:lnTo>
                  <a:lnTo>
                    <a:pt x="0" y="0"/>
                  </a:lnTo>
                  <a:close/>
                </a:path>
              </a:pathLst>
            </a:custGeom>
            <a:blipFill>
              <a:blip r:embed="rId3"/>
              <a:stretch>
                <a:fillRect l="-120461" t="-193359" r="-80834" b="-51999"/>
              </a:stretch>
            </a:blipFill>
          </p:spPr>
        </p:sp>
      </p:grpSp>
      <p:grpSp>
        <p:nvGrpSpPr>
          <p:cNvPr name="Group 10" id="10"/>
          <p:cNvGrpSpPr>
            <a:grpSpLocks noChangeAspect="true"/>
          </p:cNvGrpSpPr>
          <p:nvPr/>
        </p:nvGrpSpPr>
        <p:grpSpPr>
          <a:xfrm rot="2428976">
            <a:off x="5952211" y="1933612"/>
            <a:ext cx="1516365" cy="2978332"/>
            <a:chOff x="0" y="0"/>
            <a:chExt cx="2021820" cy="3971110"/>
          </a:xfrm>
        </p:grpSpPr>
        <p:sp>
          <p:nvSpPr>
            <p:cNvPr name="Freeform 11" id="11" descr="Imaginea 17"/>
            <p:cNvSpPr/>
            <p:nvPr/>
          </p:nvSpPr>
          <p:spPr>
            <a:xfrm flipH="false" flipV="false" rot="0">
              <a:off x="0" y="0"/>
              <a:ext cx="2021840" cy="3971163"/>
            </a:xfrm>
            <a:custGeom>
              <a:avLst/>
              <a:gdLst/>
              <a:ahLst/>
              <a:cxnLst/>
              <a:rect r="r" b="b" t="t" l="l"/>
              <a:pathLst>
                <a:path h="3971163" w="2021840">
                  <a:moveTo>
                    <a:pt x="0" y="0"/>
                  </a:moveTo>
                  <a:lnTo>
                    <a:pt x="2021840" y="0"/>
                  </a:lnTo>
                  <a:lnTo>
                    <a:pt x="2021840" y="3971163"/>
                  </a:lnTo>
                  <a:lnTo>
                    <a:pt x="0" y="3971163"/>
                  </a:lnTo>
                  <a:lnTo>
                    <a:pt x="0" y="0"/>
                  </a:lnTo>
                  <a:close/>
                </a:path>
              </a:pathLst>
            </a:custGeom>
            <a:blipFill>
              <a:blip r:embed="rId3"/>
              <a:stretch>
                <a:fillRect l="-726236" t="-193359" r="-302809" b="-51999"/>
              </a:stretch>
            </a:blipFill>
          </p:spPr>
        </p:sp>
      </p:grpSp>
      <p:grpSp>
        <p:nvGrpSpPr>
          <p:cNvPr name="Group 12" id="12"/>
          <p:cNvGrpSpPr>
            <a:grpSpLocks noChangeAspect="true"/>
          </p:cNvGrpSpPr>
          <p:nvPr/>
        </p:nvGrpSpPr>
        <p:grpSpPr>
          <a:xfrm rot="-9681207">
            <a:off x="1873791" y="4903446"/>
            <a:ext cx="1248671" cy="1406004"/>
            <a:chOff x="0" y="0"/>
            <a:chExt cx="1664894" cy="1874672"/>
          </a:xfrm>
        </p:grpSpPr>
        <p:sp>
          <p:nvSpPr>
            <p:cNvPr name="Freeform 13" id="13" descr="Imaginea 18"/>
            <p:cNvSpPr/>
            <p:nvPr/>
          </p:nvSpPr>
          <p:spPr>
            <a:xfrm flipH="false" flipV="false" rot="0">
              <a:off x="0" y="0"/>
              <a:ext cx="1664843" cy="1874647"/>
            </a:xfrm>
            <a:custGeom>
              <a:avLst/>
              <a:gdLst/>
              <a:ahLst/>
              <a:cxnLst/>
              <a:rect r="r" b="b" t="t" l="l"/>
              <a:pathLst>
                <a:path h="1874647" w="1664843">
                  <a:moveTo>
                    <a:pt x="0" y="0"/>
                  </a:moveTo>
                  <a:lnTo>
                    <a:pt x="1664843" y="0"/>
                  </a:lnTo>
                  <a:lnTo>
                    <a:pt x="1664843" y="1874647"/>
                  </a:lnTo>
                  <a:lnTo>
                    <a:pt x="0" y="1874647"/>
                  </a:lnTo>
                  <a:lnTo>
                    <a:pt x="0" y="0"/>
                  </a:lnTo>
                  <a:close/>
                </a:path>
              </a:pathLst>
            </a:custGeom>
            <a:blipFill>
              <a:blip r:embed="rId4"/>
              <a:stretch>
                <a:fillRect l="-2261002" t="-1074429" r="-1064343" b="-654417"/>
              </a:stretch>
            </a:blipFill>
          </p:spPr>
        </p:sp>
      </p:grpSp>
      <p:grpSp>
        <p:nvGrpSpPr>
          <p:cNvPr name="Group 14" id="14"/>
          <p:cNvGrpSpPr>
            <a:grpSpLocks noChangeAspect="true"/>
          </p:cNvGrpSpPr>
          <p:nvPr/>
        </p:nvGrpSpPr>
        <p:grpSpPr>
          <a:xfrm rot="-9681207">
            <a:off x="11264853" y="3058647"/>
            <a:ext cx="745130" cy="839015"/>
            <a:chOff x="0" y="0"/>
            <a:chExt cx="993506" cy="1118686"/>
          </a:xfrm>
        </p:grpSpPr>
        <p:sp>
          <p:nvSpPr>
            <p:cNvPr name="Freeform 15" id="15" descr="Imaginea 19"/>
            <p:cNvSpPr/>
            <p:nvPr/>
          </p:nvSpPr>
          <p:spPr>
            <a:xfrm flipH="false" flipV="false" rot="0">
              <a:off x="0" y="0"/>
              <a:ext cx="993521" cy="1118743"/>
            </a:xfrm>
            <a:custGeom>
              <a:avLst/>
              <a:gdLst/>
              <a:ahLst/>
              <a:cxnLst/>
              <a:rect r="r" b="b" t="t" l="l"/>
              <a:pathLst>
                <a:path h="1118743" w="993521">
                  <a:moveTo>
                    <a:pt x="0" y="0"/>
                  </a:moveTo>
                  <a:lnTo>
                    <a:pt x="993521" y="0"/>
                  </a:lnTo>
                  <a:lnTo>
                    <a:pt x="993521" y="1118743"/>
                  </a:lnTo>
                  <a:lnTo>
                    <a:pt x="0" y="1118743"/>
                  </a:lnTo>
                  <a:lnTo>
                    <a:pt x="0" y="0"/>
                  </a:lnTo>
                  <a:close/>
                </a:path>
              </a:pathLst>
            </a:custGeom>
            <a:blipFill>
              <a:blip r:embed="rId5"/>
              <a:stretch>
                <a:fillRect l="-2258966" t="-1077015" r="-1063295" b="-656233"/>
              </a:stretch>
            </a:blipFill>
          </p:spPr>
        </p:sp>
      </p:grpSp>
      <p:grpSp>
        <p:nvGrpSpPr>
          <p:cNvPr name="Group 16" id="16"/>
          <p:cNvGrpSpPr>
            <a:grpSpLocks noChangeAspect="true"/>
          </p:cNvGrpSpPr>
          <p:nvPr/>
        </p:nvGrpSpPr>
        <p:grpSpPr>
          <a:xfrm rot="-9681207">
            <a:off x="15448731" y="4892889"/>
            <a:ext cx="897990" cy="1011135"/>
            <a:chOff x="0" y="0"/>
            <a:chExt cx="1197320" cy="1348180"/>
          </a:xfrm>
        </p:grpSpPr>
        <p:sp>
          <p:nvSpPr>
            <p:cNvPr name="Freeform 17" id="17" descr="Imaginea 20"/>
            <p:cNvSpPr/>
            <p:nvPr/>
          </p:nvSpPr>
          <p:spPr>
            <a:xfrm flipH="false" flipV="false" rot="0">
              <a:off x="0" y="0"/>
              <a:ext cx="1197356" cy="1348232"/>
            </a:xfrm>
            <a:custGeom>
              <a:avLst/>
              <a:gdLst/>
              <a:ahLst/>
              <a:cxnLst/>
              <a:rect r="r" b="b" t="t" l="l"/>
              <a:pathLst>
                <a:path h="1348232" w="1197356">
                  <a:moveTo>
                    <a:pt x="0" y="0"/>
                  </a:moveTo>
                  <a:lnTo>
                    <a:pt x="1197356" y="0"/>
                  </a:lnTo>
                  <a:lnTo>
                    <a:pt x="1197356" y="1348232"/>
                  </a:lnTo>
                  <a:lnTo>
                    <a:pt x="0" y="1348232"/>
                  </a:lnTo>
                  <a:lnTo>
                    <a:pt x="0" y="0"/>
                  </a:lnTo>
                  <a:close/>
                </a:path>
              </a:pathLst>
            </a:custGeom>
            <a:blipFill>
              <a:blip r:embed="rId6"/>
              <a:stretch>
                <a:fillRect l="-2258932" t="-1075600" r="-1063277" b="-655239"/>
              </a:stretch>
            </a:blipFill>
          </p:spPr>
        </p:sp>
      </p:grpSp>
      <p:grpSp>
        <p:nvGrpSpPr>
          <p:cNvPr name="Group 18" id="18"/>
          <p:cNvGrpSpPr>
            <a:grpSpLocks noChangeAspect="true"/>
          </p:cNvGrpSpPr>
          <p:nvPr/>
        </p:nvGrpSpPr>
        <p:grpSpPr>
          <a:xfrm rot="-9681207">
            <a:off x="2589366" y="6177738"/>
            <a:ext cx="499530" cy="562470"/>
            <a:chOff x="0" y="0"/>
            <a:chExt cx="666040" cy="749960"/>
          </a:xfrm>
        </p:grpSpPr>
        <p:sp>
          <p:nvSpPr>
            <p:cNvPr name="Freeform 19" id="19" descr="Imaginea 21"/>
            <p:cNvSpPr/>
            <p:nvPr/>
          </p:nvSpPr>
          <p:spPr>
            <a:xfrm flipH="false" flipV="false" rot="0">
              <a:off x="0" y="0"/>
              <a:ext cx="665988" cy="749935"/>
            </a:xfrm>
            <a:custGeom>
              <a:avLst/>
              <a:gdLst/>
              <a:ahLst/>
              <a:cxnLst/>
              <a:rect r="r" b="b" t="t" l="l"/>
              <a:pathLst>
                <a:path h="749935" w="665988">
                  <a:moveTo>
                    <a:pt x="0" y="0"/>
                  </a:moveTo>
                  <a:lnTo>
                    <a:pt x="665988" y="0"/>
                  </a:lnTo>
                  <a:lnTo>
                    <a:pt x="665988" y="749935"/>
                  </a:lnTo>
                  <a:lnTo>
                    <a:pt x="0" y="749935"/>
                  </a:lnTo>
                  <a:lnTo>
                    <a:pt x="0" y="0"/>
                  </a:lnTo>
                  <a:close/>
                </a:path>
              </a:pathLst>
            </a:custGeom>
            <a:blipFill>
              <a:blip r:embed="rId7"/>
              <a:stretch>
                <a:fillRect l="-2259177" t="-1075677" r="-1063403" b="-655293"/>
              </a:stretch>
            </a:blipFill>
          </p:spPr>
        </p:sp>
      </p:grpSp>
      <p:grpSp>
        <p:nvGrpSpPr>
          <p:cNvPr name="Group 20" id="20"/>
          <p:cNvGrpSpPr>
            <a:grpSpLocks noChangeAspect="true"/>
          </p:cNvGrpSpPr>
          <p:nvPr/>
        </p:nvGrpSpPr>
        <p:grpSpPr>
          <a:xfrm rot="-9681207">
            <a:off x="15326866" y="3788208"/>
            <a:ext cx="986675" cy="1110992"/>
            <a:chOff x="0" y="0"/>
            <a:chExt cx="1315566" cy="1481322"/>
          </a:xfrm>
        </p:grpSpPr>
        <p:sp>
          <p:nvSpPr>
            <p:cNvPr name="Freeform 21" id="21" descr="Imaginea 22"/>
            <p:cNvSpPr/>
            <p:nvPr/>
          </p:nvSpPr>
          <p:spPr>
            <a:xfrm flipH="false" flipV="false" rot="0">
              <a:off x="0" y="0"/>
              <a:ext cx="1315593" cy="1481328"/>
            </a:xfrm>
            <a:custGeom>
              <a:avLst/>
              <a:gdLst/>
              <a:ahLst/>
              <a:cxnLst/>
              <a:rect r="r" b="b" t="t" l="l"/>
              <a:pathLst>
                <a:path h="1481328" w="1315593">
                  <a:moveTo>
                    <a:pt x="0" y="0"/>
                  </a:moveTo>
                  <a:lnTo>
                    <a:pt x="1315593" y="0"/>
                  </a:lnTo>
                  <a:lnTo>
                    <a:pt x="1315593" y="1481328"/>
                  </a:lnTo>
                  <a:lnTo>
                    <a:pt x="0" y="1481328"/>
                  </a:lnTo>
                  <a:lnTo>
                    <a:pt x="0" y="0"/>
                  </a:lnTo>
                  <a:close/>
                </a:path>
              </a:pathLst>
            </a:custGeom>
            <a:blipFill>
              <a:blip r:embed="rId8"/>
              <a:stretch>
                <a:fillRect l="-2258954" t="-1078496" r="-1063288" b="-657273"/>
              </a:stretch>
            </a:blipFill>
          </p:spPr>
        </p:sp>
      </p:grpSp>
      <p:grpSp>
        <p:nvGrpSpPr>
          <p:cNvPr name="Group 22" id="22"/>
          <p:cNvGrpSpPr>
            <a:grpSpLocks noChangeAspect="true"/>
          </p:cNvGrpSpPr>
          <p:nvPr/>
        </p:nvGrpSpPr>
        <p:grpSpPr>
          <a:xfrm rot="0">
            <a:off x="3112848" y="1820522"/>
            <a:ext cx="3098033" cy="3222177"/>
            <a:chOff x="0" y="0"/>
            <a:chExt cx="4130710" cy="4296236"/>
          </a:xfrm>
        </p:grpSpPr>
        <p:sp>
          <p:nvSpPr>
            <p:cNvPr name="Freeform 23" id="23" descr="Imaginea 23"/>
            <p:cNvSpPr/>
            <p:nvPr/>
          </p:nvSpPr>
          <p:spPr>
            <a:xfrm flipH="false" flipV="false" rot="0">
              <a:off x="0" y="0"/>
              <a:ext cx="4130675" cy="4296283"/>
            </a:xfrm>
            <a:custGeom>
              <a:avLst/>
              <a:gdLst/>
              <a:ahLst/>
              <a:cxnLst/>
              <a:rect r="r" b="b" t="t" l="l"/>
              <a:pathLst>
                <a:path h="4296283" w="4130675">
                  <a:moveTo>
                    <a:pt x="0" y="0"/>
                  </a:moveTo>
                  <a:lnTo>
                    <a:pt x="4130675" y="0"/>
                  </a:lnTo>
                  <a:lnTo>
                    <a:pt x="4130675" y="4296283"/>
                  </a:lnTo>
                  <a:lnTo>
                    <a:pt x="0" y="4296283"/>
                  </a:lnTo>
                  <a:lnTo>
                    <a:pt x="0" y="0"/>
                  </a:lnTo>
                  <a:close/>
                </a:path>
              </a:pathLst>
            </a:custGeom>
            <a:blipFill>
              <a:blip r:embed="rId9"/>
              <a:stretch>
                <a:fillRect l="-44250" t="-66322" r="-518182" b="-216580"/>
              </a:stretch>
            </a:blipFill>
          </p:spPr>
        </p:sp>
      </p:grpSp>
      <p:grpSp>
        <p:nvGrpSpPr>
          <p:cNvPr name="Group 24" id="24"/>
          <p:cNvGrpSpPr>
            <a:grpSpLocks noChangeAspect="true"/>
          </p:cNvGrpSpPr>
          <p:nvPr/>
        </p:nvGrpSpPr>
        <p:grpSpPr>
          <a:xfrm rot="0">
            <a:off x="12171894" y="2498580"/>
            <a:ext cx="2600131" cy="1687281"/>
            <a:chOff x="0" y="0"/>
            <a:chExt cx="3466842" cy="2249708"/>
          </a:xfrm>
        </p:grpSpPr>
        <p:sp>
          <p:nvSpPr>
            <p:cNvPr name="Freeform 25" id="25" descr="Imaginea 24"/>
            <p:cNvSpPr/>
            <p:nvPr/>
          </p:nvSpPr>
          <p:spPr>
            <a:xfrm flipH="false" flipV="false" rot="0">
              <a:off x="0" y="0"/>
              <a:ext cx="3466846" cy="2249678"/>
            </a:xfrm>
            <a:custGeom>
              <a:avLst/>
              <a:gdLst/>
              <a:ahLst/>
              <a:cxnLst/>
              <a:rect r="r" b="b" t="t" l="l"/>
              <a:pathLst>
                <a:path h="2249678" w="3466846">
                  <a:moveTo>
                    <a:pt x="0" y="0"/>
                  </a:moveTo>
                  <a:lnTo>
                    <a:pt x="3466846" y="0"/>
                  </a:lnTo>
                  <a:lnTo>
                    <a:pt x="3466846" y="2249678"/>
                  </a:lnTo>
                  <a:lnTo>
                    <a:pt x="0" y="2249678"/>
                  </a:lnTo>
                  <a:lnTo>
                    <a:pt x="0" y="0"/>
                  </a:lnTo>
                  <a:close/>
                </a:path>
              </a:pathLst>
            </a:custGeom>
            <a:blipFill>
              <a:blip r:embed="rId10"/>
              <a:stretch>
                <a:fillRect l="-215268" t="-50388" r="-104072" b="-237935"/>
              </a:stretch>
            </a:blipFill>
          </p:spPr>
        </p:sp>
      </p:grpSp>
      <p:grpSp>
        <p:nvGrpSpPr>
          <p:cNvPr name="Group 26" id="26"/>
          <p:cNvGrpSpPr>
            <a:grpSpLocks noChangeAspect="true"/>
          </p:cNvGrpSpPr>
          <p:nvPr/>
        </p:nvGrpSpPr>
        <p:grpSpPr>
          <a:xfrm rot="0">
            <a:off x="1793118" y="9289656"/>
            <a:ext cx="2931887" cy="625832"/>
            <a:chOff x="0" y="0"/>
            <a:chExt cx="3909182" cy="834442"/>
          </a:xfrm>
        </p:grpSpPr>
        <p:sp>
          <p:nvSpPr>
            <p:cNvPr name="Freeform 27" id="27" descr="Imaginea 1"/>
            <p:cNvSpPr/>
            <p:nvPr/>
          </p:nvSpPr>
          <p:spPr>
            <a:xfrm flipH="false" flipV="false" rot="0">
              <a:off x="0" y="0"/>
              <a:ext cx="3909187" cy="834390"/>
            </a:xfrm>
            <a:custGeom>
              <a:avLst/>
              <a:gdLst/>
              <a:ahLst/>
              <a:cxnLst/>
              <a:rect r="r" b="b" t="t" l="l"/>
              <a:pathLst>
                <a:path h="834390" w="3909187">
                  <a:moveTo>
                    <a:pt x="0" y="0"/>
                  </a:moveTo>
                  <a:lnTo>
                    <a:pt x="3909187" y="0"/>
                  </a:lnTo>
                  <a:lnTo>
                    <a:pt x="3909187" y="834390"/>
                  </a:lnTo>
                  <a:lnTo>
                    <a:pt x="0" y="834390"/>
                  </a:lnTo>
                  <a:lnTo>
                    <a:pt x="0" y="0"/>
                  </a:lnTo>
                  <a:close/>
                </a:path>
              </a:pathLst>
            </a:custGeom>
            <a:blipFill>
              <a:blip r:embed="rId11"/>
              <a:stretch>
                <a:fillRect l="0" t="0" r="-324" b="-6"/>
              </a:stretch>
            </a:blipFill>
          </p:spPr>
        </p:sp>
      </p:grpSp>
      <p:sp>
        <p:nvSpPr>
          <p:cNvPr name="TextBox 28" id="28"/>
          <p:cNvSpPr txBox="true"/>
          <p:nvPr/>
        </p:nvSpPr>
        <p:spPr>
          <a:xfrm rot="0">
            <a:off x="5022327" y="9178172"/>
            <a:ext cx="11973937" cy="723900"/>
          </a:xfrm>
          <a:prstGeom prst="rect">
            <a:avLst/>
          </a:prstGeom>
        </p:spPr>
        <p:txBody>
          <a:bodyPr anchor="t" rtlCol="false" tIns="0" lIns="0" bIns="0" rIns="0">
            <a:spAutoFit/>
          </a:bodyPr>
          <a:lstStyle/>
          <a:p>
            <a:pPr algn="l" marL="0" indent="0" lvl="0">
              <a:lnSpc>
                <a:spcPts val="1800"/>
              </a:lnSpc>
            </a:pPr>
            <a:r>
              <a:rPr lang="en-US" sz="1500">
                <a:solidFill>
                  <a:srgbClr val="2C2C2C"/>
                </a:solidFill>
                <a:latin typeface="Calibri (MS)"/>
                <a:ea typeface="Calibri (MS)"/>
                <a:cs typeface="Calibri (MS)"/>
                <a:sym typeface="Calibri (MS)"/>
              </a:rPr>
              <a:t>Finanțat de Uniunea Europeană. Părerile și opiniile exprimate aparțin exclusiv autorului/autorilor și nu reflectă neapărat opiniile Uniunii Europene sau ale Agenției Executive Europene pentru Educație și Cultură (EACEA). Nici Uniunea Europeană, nici EACEA nu pot fi trase la răspundere pentru acestea. [Numărul proiectului: 2023-1-CY02-KA220-YOU-000154272]</a:t>
            </a:r>
          </a:p>
        </p:txBody>
      </p:sp>
      <p:grpSp>
        <p:nvGrpSpPr>
          <p:cNvPr name="Group 29" id="29"/>
          <p:cNvGrpSpPr>
            <a:grpSpLocks noChangeAspect="true"/>
          </p:cNvGrpSpPr>
          <p:nvPr/>
        </p:nvGrpSpPr>
        <p:grpSpPr>
          <a:xfrm rot="0">
            <a:off x="112" y="0"/>
            <a:ext cx="18288000" cy="10287000"/>
            <a:chOff x="0" y="0"/>
            <a:chExt cx="24384000" cy="13716000"/>
          </a:xfrm>
        </p:grpSpPr>
        <p:sp>
          <p:nvSpPr>
            <p:cNvPr name="Freeform 30" id="30"/>
            <p:cNvSpPr/>
            <p:nvPr/>
          </p:nvSpPr>
          <p:spPr>
            <a:xfrm flipH="false" flipV="false" rot="0">
              <a:off x="0" y="0"/>
              <a:ext cx="24384000" cy="13716000"/>
            </a:xfrm>
            <a:custGeom>
              <a:avLst/>
              <a:gdLst/>
              <a:ahLst/>
              <a:cxnLst/>
              <a:rect r="r" b="b" t="t" l="l"/>
              <a:pathLst>
                <a:path h="13716000" w="24384000">
                  <a:moveTo>
                    <a:pt x="0" y="0"/>
                  </a:moveTo>
                  <a:lnTo>
                    <a:pt x="24384000" y="0"/>
                  </a:lnTo>
                  <a:lnTo>
                    <a:pt x="24384000" y="13716000"/>
                  </a:lnTo>
                  <a:lnTo>
                    <a:pt x="0" y="13716000"/>
                  </a:lnTo>
                  <a:lnTo>
                    <a:pt x="0" y="0"/>
                  </a:lnTo>
                  <a:close/>
                </a:path>
              </a:pathLst>
            </a:custGeom>
            <a:blipFill>
              <a:blip r:embed="rId12"/>
              <a:stretch>
                <a:fillRect l="0" t="0" r="-964" b="0"/>
              </a:stretch>
            </a:blipFill>
          </p:spPr>
        </p:sp>
      </p:grpSp>
    </p:spTree>
  </p:cSld>
  <p:clrMapOvr>
    <a:masterClrMapping/>
  </p:clrMapOvr>
</p:sld>
</file>

<file path=ppt/slides/slide14.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0" y="0"/>
            <a:ext cx="18288000" cy="1196282"/>
            <a:chOff x="0" y="0"/>
            <a:chExt cx="24384000" cy="1595042"/>
          </a:xfrm>
        </p:grpSpPr>
        <p:sp>
          <p:nvSpPr>
            <p:cNvPr name="Freeform 3" id="3"/>
            <p:cNvSpPr/>
            <p:nvPr/>
          </p:nvSpPr>
          <p:spPr>
            <a:xfrm flipH="false" flipV="false" rot="0">
              <a:off x="0" y="0"/>
              <a:ext cx="24384000" cy="1594993"/>
            </a:xfrm>
            <a:custGeom>
              <a:avLst/>
              <a:gdLst/>
              <a:ahLst/>
              <a:cxnLst/>
              <a:rect r="r" b="b" t="t" l="l"/>
              <a:pathLst>
                <a:path h="1594993" w="24384000">
                  <a:moveTo>
                    <a:pt x="0" y="0"/>
                  </a:moveTo>
                  <a:lnTo>
                    <a:pt x="24384000" y="0"/>
                  </a:lnTo>
                  <a:lnTo>
                    <a:pt x="24384000" y="1594993"/>
                  </a:lnTo>
                  <a:lnTo>
                    <a:pt x="0" y="1594993"/>
                  </a:lnTo>
                  <a:close/>
                </a:path>
              </a:pathLst>
            </a:custGeom>
            <a:solidFill>
              <a:srgbClr val="70C573"/>
            </a:solidFill>
          </p:spPr>
        </p:sp>
      </p:grpSp>
      <p:grpSp>
        <p:nvGrpSpPr>
          <p:cNvPr name="Group 4" id="4"/>
          <p:cNvGrpSpPr>
            <a:grpSpLocks noChangeAspect="true"/>
          </p:cNvGrpSpPr>
          <p:nvPr/>
        </p:nvGrpSpPr>
        <p:grpSpPr>
          <a:xfrm rot="0">
            <a:off x="0" y="0"/>
            <a:ext cx="18288000" cy="10287000"/>
            <a:chOff x="0" y="0"/>
            <a:chExt cx="24384000" cy="13716000"/>
          </a:xfrm>
        </p:grpSpPr>
        <p:sp>
          <p:nvSpPr>
            <p:cNvPr name="Freeform 5" id="5" descr="Imaginea 43"/>
            <p:cNvSpPr/>
            <p:nvPr/>
          </p:nvSpPr>
          <p:spPr>
            <a:xfrm flipH="false" flipV="false" rot="0">
              <a:off x="0" y="0"/>
              <a:ext cx="24384000" cy="13716000"/>
            </a:xfrm>
            <a:custGeom>
              <a:avLst/>
              <a:gdLst/>
              <a:ahLst/>
              <a:cxnLst/>
              <a:rect r="r" b="b" t="t" l="l"/>
              <a:pathLst>
                <a:path h="13716000" w="24384000">
                  <a:moveTo>
                    <a:pt x="0" y="0"/>
                  </a:moveTo>
                  <a:lnTo>
                    <a:pt x="24384000" y="0"/>
                  </a:lnTo>
                  <a:lnTo>
                    <a:pt x="24384000" y="13716000"/>
                  </a:lnTo>
                  <a:lnTo>
                    <a:pt x="0" y="13716000"/>
                  </a:lnTo>
                  <a:lnTo>
                    <a:pt x="0" y="0"/>
                  </a:lnTo>
                  <a:close/>
                </a:path>
              </a:pathLst>
            </a:custGeom>
            <a:blipFill>
              <a:blip r:embed="rId3"/>
              <a:stretch>
                <a:fillRect l="0" t="0" r="-88" b="0"/>
              </a:stretch>
            </a:blipFill>
          </p:spPr>
        </p:sp>
      </p:grpSp>
      <p:grpSp>
        <p:nvGrpSpPr>
          <p:cNvPr name="Group 6" id="6"/>
          <p:cNvGrpSpPr/>
          <p:nvPr/>
        </p:nvGrpSpPr>
        <p:grpSpPr>
          <a:xfrm rot="0">
            <a:off x="-7144" y="-7144"/>
            <a:ext cx="18302288" cy="10301288"/>
            <a:chOff x="0" y="0"/>
            <a:chExt cx="24403050" cy="13735050"/>
          </a:xfrm>
        </p:grpSpPr>
        <p:sp>
          <p:nvSpPr>
            <p:cNvPr name="Freeform 7" id="7"/>
            <p:cNvSpPr/>
            <p:nvPr/>
          </p:nvSpPr>
          <p:spPr>
            <a:xfrm flipH="false" flipV="false" rot="0">
              <a:off x="0" y="0"/>
              <a:ext cx="24403050" cy="13735050"/>
            </a:xfrm>
            <a:custGeom>
              <a:avLst/>
              <a:gdLst/>
              <a:ahLst/>
              <a:cxnLst/>
              <a:rect r="r" b="b" t="t" l="l"/>
              <a:pathLst>
                <a:path h="13735050" w="24403050">
                  <a:moveTo>
                    <a:pt x="9525" y="0"/>
                  </a:moveTo>
                  <a:lnTo>
                    <a:pt x="24393525" y="0"/>
                  </a:lnTo>
                  <a:cubicBezTo>
                    <a:pt x="24398732" y="0"/>
                    <a:pt x="24403050" y="4318"/>
                    <a:pt x="24403050" y="9525"/>
                  </a:cubicBezTo>
                  <a:lnTo>
                    <a:pt x="24403050" y="13725525"/>
                  </a:lnTo>
                  <a:cubicBezTo>
                    <a:pt x="24403050" y="13730732"/>
                    <a:pt x="24398732" y="13735050"/>
                    <a:pt x="24393525" y="13735050"/>
                  </a:cubicBezTo>
                  <a:lnTo>
                    <a:pt x="9525" y="13735050"/>
                  </a:lnTo>
                  <a:cubicBezTo>
                    <a:pt x="4318" y="13735050"/>
                    <a:pt x="0" y="13730732"/>
                    <a:pt x="0" y="13725525"/>
                  </a:cubicBezTo>
                  <a:lnTo>
                    <a:pt x="0" y="9525"/>
                  </a:lnTo>
                  <a:cubicBezTo>
                    <a:pt x="0" y="4318"/>
                    <a:pt x="4318" y="0"/>
                    <a:pt x="9525" y="0"/>
                  </a:cubicBezTo>
                  <a:moveTo>
                    <a:pt x="9525" y="19050"/>
                  </a:moveTo>
                  <a:lnTo>
                    <a:pt x="9525" y="9525"/>
                  </a:lnTo>
                  <a:lnTo>
                    <a:pt x="19050" y="9525"/>
                  </a:lnTo>
                  <a:lnTo>
                    <a:pt x="19050" y="13725525"/>
                  </a:lnTo>
                  <a:lnTo>
                    <a:pt x="9525" y="13725525"/>
                  </a:lnTo>
                  <a:lnTo>
                    <a:pt x="9525" y="13716000"/>
                  </a:lnTo>
                  <a:lnTo>
                    <a:pt x="24393525" y="13716000"/>
                  </a:lnTo>
                  <a:lnTo>
                    <a:pt x="24393525" y="13725525"/>
                  </a:lnTo>
                  <a:lnTo>
                    <a:pt x="24384000" y="13725525"/>
                  </a:lnTo>
                  <a:lnTo>
                    <a:pt x="24384000" y="9525"/>
                  </a:lnTo>
                  <a:lnTo>
                    <a:pt x="24393525" y="9525"/>
                  </a:lnTo>
                  <a:lnTo>
                    <a:pt x="24393525" y="19050"/>
                  </a:lnTo>
                  <a:lnTo>
                    <a:pt x="9525" y="19050"/>
                  </a:lnTo>
                  <a:close/>
                </a:path>
              </a:pathLst>
            </a:custGeom>
            <a:solidFill>
              <a:srgbClr val="70C573"/>
            </a:solidFill>
          </p:spPr>
        </p:sp>
      </p:grpSp>
      <p:grpSp>
        <p:nvGrpSpPr>
          <p:cNvPr name="Group 8" id="8"/>
          <p:cNvGrpSpPr/>
          <p:nvPr/>
        </p:nvGrpSpPr>
        <p:grpSpPr>
          <a:xfrm rot="0">
            <a:off x="3259062" y="4162274"/>
            <a:ext cx="11759142" cy="68581"/>
            <a:chOff x="0" y="0"/>
            <a:chExt cx="15678856" cy="91442"/>
          </a:xfrm>
        </p:grpSpPr>
        <p:sp>
          <p:nvSpPr>
            <p:cNvPr name="Freeform 9" id="9"/>
            <p:cNvSpPr/>
            <p:nvPr/>
          </p:nvSpPr>
          <p:spPr>
            <a:xfrm flipH="false" flipV="false" rot="0">
              <a:off x="0" y="0"/>
              <a:ext cx="15678913" cy="91440"/>
            </a:xfrm>
            <a:custGeom>
              <a:avLst/>
              <a:gdLst/>
              <a:ahLst/>
              <a:cxnLst/>
              <a:rect r="r" b="b" t="t" l="l"/>
              <a:pathLst>
                <a:path h="91440" w="15678913">
                  <a:moveTo>
                    <a:pt x="15678913" y="0"/>
                  </a:moveTo>
                  <a:lnTo>
                    <a:pt x="0" y="0"/>
                  </a:lnTo>
                  <a:lnTo>
                    <a:pt x="0" y="91440"/>
                  </a:lnTo>
                  <a:lnTo>
                    <a:pt x="15678913" y="91440"/>
                  </a:lnTo>
                  <a:close/>
                </a:path>
              </a:pathLst>
            </a:custGeom>
            <a:solidFill>
              <a:srgbClr val="70C573"/>
            </a:solidFill>
          </p:spPr>
        </p:sp>
      </p:grpSp>
      <p:grpSp>
        <p:nvGrpSpPr>
          <p:cNvPr name="Group 10" id="10"/>
          <p:cNvGrpSpPr>
            <a:grpSpLocks noChangeAspect="true"/>
          </p:cNvGrpSpPr>
          <p:nvPr/>
        </p:nvGrpSpPr>
        <p:grpSpPr>
          <a:xfrm rot="0">
            <a:off x="3470178" y="5706573"/>
            <a:ext cx="2612576" cy="2620828"/>
            <a:chOff x="0" y="0"/>
            <a:chExt cx="3483434" cy="3494438"/>
          </a:xfrm>
        </p:grpSpPr>
        <p:sp>
          <p:nvSpPr>
            <p:cNvPr name="Freeform 11" id="11" descr="Imaginea 30"/>
            <p:cNvSpPr/>
            <p:nvPr/>
          </p:nvSpPr>
          <p:spPr>
            <a:xfrm flipH="false" flipV="false" rot="0">
              <a:off x="0" y="0"/>
              <a:ext cx="3483483" cy="3494405"/>
            </a:xfrm>
            <a:custGeom>
              <a:avLst/>
              <a:gdLst/>
              <a:ahLst/>
              <a:cxnLst/>
              <a:rect r="r" b="b" t="t" l="l"/>
              <a:pathLst>
                <a:path h="3494405" w="3483483">
                  <a:moveTo>
                    <a:pt x="0" y="0"/>
                  </a:moveTo>
                  <a:lnTo>
                    <a:pt x="3483483" y="0"/>
                  </a:lnTo>
                  <a:lnTo>
                    <a:pt x="3483483" y="3494405"/>
                  </a:lnTo>
                  <a:lnTo>
                    <a:pt x="0" y="3494405"/>
                  </a:lnTo>
                  <a:lnTo>
                    <a:pt x="0" y="0"/>
                  </a:lnTo>
                  <a:close/>
                </a:path>
              </a:pathLst>
            </a:custGeom>
            <a:blipFill>
              <a:blip r:embed="rId4"/>
              <a:stretch>
                <a:fillRect l="-68745" t="-230758" r="-486597" b="-61741"/>
              </a:stretch>
            </a:blipFill>
          </p:spPr>
        </p:sp>
      </p:grpSp>
      <p:grpSp>
        <p:nvGrpSpPr>
          <p:cNvPr name="Group 12" id="12"/>
          <p:cNvGrpSpPr>
            <a:grpSpLocks noChangeAspect="true"/>
          </p:cNvGrpSpPr>
          <p:nvPr/>
        </p:nvGrpSpPr>
        <p:grpSpPr>
          <a:xfrm rot="0">
            <a:off x="8817429" y="5847957"/>
            <a:ext cx="5682344" cy="2978331"/>
            <a:chOff x="0" y="0"/>
            <a:chExt cx="7576458" cy="3971108"/>
          </a:xfrm>
        </p:grpSpPr>
        <p:sp>
          <p:nvSpPr>
            <p:cNvPr name="Freeform 13" id="13" descr="Imaginea 31"/>
            <p:cNvSpPr/>
            <p:nvPr/>
          </p:nvSpPr>
          <p:spPr>
            <a:xfrm flipH="false" flipV="false" rot="0">
              <a:off x="0" y="0"/>
              <a:ext cx="7576439" cy="3971163"/>
            </a:xfrm>
            <a:custGeom>
              <a:avLst/>
              <a:gdLst/>
              <a:ahLst/>
              <a:cxnLst/>
              <a:rect r="r" b="b" t="t" l="l"/>
              <a:pathLst>
                <a:path h="3971163" w="7576439">
                  <a:moveTo>
                    <a:pt x="0" y="0"/>
                  </a:moveTo>
                  <a:lnTo>
                    <a:pt x="7576439" y="0"/>
                  </a:lnTo>
                  <a:lnTo>
                    <a:pt x="7576439" y="3971163"/>
                  </a:lnTo>
                  <a:lnTo>
                    <a:pt x="0" y="3971163"/>
                  </a:lnTo>
                  <a:lnTo>
                    <a:pt x="0" y="0"/>
                  </a:lnTo>
                  <a:close/>
                </a:path>
              </a:pathLst>
            </a:custGeom>
            <a:blipFill>
              <a:blip r:embed="rId4"/>
              <a:stretch>
                <a:fillRect l="-120461" t="-193359" r="-80834" b="-51999"/>
              </a:stretch>
            </a:blipFill>
          </p:spPr>
        </p:sp>
      </p:grpSp>
      <p:grpSp>
        <p:nvGrpSpPr>
          <p:cNvPr name="Group 14" id="14"/>
          <p:cNvGrpSpPr>
            <a:grpSpLocks noChangeAspect="true"/>
          </p:cNvGrpSpPr>
          <p:nvPr/>
        </p:nvGrpSpPr>
        <p:grpSpPr>
          <a:xfrm rot="2428976">
            <a:off x="5954983" y="1818156"/>
            <a:ext cx="1516365" cy="2978333"/>
            <a:chOff x="0" y="0"/>
            <a:chExt cx="2021820" cy="3971110"/>
          </a:xfrm>
        </p:grpSpPr>
        <p:sp>
          <p:nvSpPr>
            <p:cNvPr name="Freeform 15" id="15" descr="Imaginea 32"/>
            <p:cNvSpPr/>
            <p:nvPr/>
          </p:nvSpPr>
          <p:spPr>
            <a:xfrm flipH="false" flipV="false" rot="0">
              <a:off x="0" y="0"/>
              <a:ext cx="2021840" cy="3971163"/>
            </a:xfrm>
            <a:custGeom>
              <a:avLst/>
              <a:gdLst/>
              <a:ahLst/>
              <a:cxnLst/>
              <a:rect r="r" b="b" t="t" l="l"/>
              <a:pathLst>
                <a:path h="3971163" w="2021840">
                  <a:moveTo>
                    <a:pt x="0" y="0"/>
                  </a:moveTo>
                  <a:lnTo>
                    <a:pt x="2021840" y="0"/>
                  </a:lnTo>
                  <a:lnTo>
                    <a:pt x="2021840" y="3971163"/>
                  </a:lnTo>
                  <a:lnTo>
                    <a:pt x="0" y="3971163"/>
                  </a:lnTo>
                  <a:lnTo>
                    <a:pt x="0" y="0"/>
                  </a:lnTo>
                  <a:close/>
                </a:path>
              </a:pathLst>
            </a:custGeom>
            <a:blipFill>
              <a:blip r:embed="rId4"/>
              <a:stretch>
                <a:fillRect l="-726236" t="-193359" r="-302809" b="-51999"/>
              </a:stretch>
            </a:blipFill>
          </p:spPr>
        </p:sp>
      </p:grpSp>
      <p:grpSp>
        <p:nvGrpSpPr>
          <p:cNvPr name="Group 16" id="16"/>
          <p:cNvGrpSpPr>
            <a:grpSpLocks noChangeAspect="true"/>
          </p:cNvGrpSpPr>
          <p:nvPr/>
        </p:nvGrpSpPr>
        <p:grpSpPr>
          <a:xfrm rot="-9681207">
            <a:off x="1873791" y="4903446"/>
            <a:ext cx="1248671" cy="1406004"/>
            <a:chOff x="0" y="0"/>
            <a:chExt cx="1664894" cy="1874672"/>
          </a:xfrm>
        </p:grpSpPr>
        <p:sp>
          <p:nvSpPr>
            <p:cNvPr name="Freeform 17" id="17" descr="Imaginea 33"/>
            <p:cNvSpPr/>
            <p:nvPr/>
          </p:nvSpPr>
          <p:spPr>
            <a:xfrm flipH="false" flipV="false" rot="0">
              <a:off x="0" y="0"/>
              <a:ext cx="1664843" cy="1874647"/>
            </a:xfrm>
            <a:custGeom>
              <a:avLst/>
              <a:gdLst/>
              <a:ahLst/>
              <a:cxnLst/>
              <a:rect r="r" b="b" t="t" l="l"/>
              <a:pathLst>
                <a:path h="1874647" w="1664843">
                  <a:moveTo>
                    <a:pt x="0" y="0"/>
                  </a:moveTo>
                  <a:lnTo>
                    <a:pt x="1664843" y="0"/>
                  </a:lnTo>
                  <a:lnTo>
                    <a:pt x="1664843" y="1874647"/>
                  </a:lnTo>
                  <a:lnTo>
                    <a:pt x="0" y="1874647"/>
                  </a:lnTo>
                  <a:lnTo>
                    <a:pt x="0" y="0"/>
                  </a:lnTo>
                  <a:close/>
                </a:path>
              </a:pathLst>
            </a:custGeom>
            <a:blipFill>
              <a:blip r:embed="rId5"/>
              <a:stretch>
                <a:fillRect l="-2261002" t="-1074429" r="-1064343" b="-654417"/>
              </a:stretch>
            </a:blipFill>
          </p:spPr>
        </p:sp>
      </p:grpSp>
      <p:grpSp>
        <p:nvGrpSpPr>
          <p:cNvPr name="Group 18" id="18"/>
          <p:cNvGrpSpPr>
            <a:grpSpLocks noChangeAspect="true"/>
          </p:cNvGrpSpPr>
          <p:nvPr/>
        </p:nvGrpSpPr>
        <p:grpSpPr>
          <a:xfrm rot="-9681207">
            <a:off x="11264853" y="3058647"/>
            <a:ext cx="745130" cy="839015"/>
            <a:chOff x="0" y="0"/>
            <a:chExt cx="993506" cy="1118686"/>
          </a:xfrm>
        </p:grpSpPr>
        <p:sp>
          <p:nvSpPr>
            <p:cNvPr name="Freeform 19" id="19" descr="Imaginea 34"/>
            <p:cNvSpPr/>
            <p:nvPr/>
          </p:nvSpPr>
          <p:spPr>
            <a:xfrm flipH="false" flipV="false" rot="0">
              <a:off x="0" y="0"/>
              <a:ext cx="993521" cy="1118743"/>
            </a:xfrm>
            <a:custGeom>
              <a:avLst/>
              <a:gdLst/>
              <a:ahLst/>
              <a:cxnLst/>
              <a:rect r="r" b="b" t="t" l="l"/>
              <a:pathLst>
                <a:path h="1118743" w="993521">
                  <a:moveTo>
                    <a:pt x="0" y="0"/>
                  </a:moveTo>
                  <a:lnTo>
                    <a:pt x="993521" y="0"/>
                  </a:lnTo>
                  <a:lnTo>
                    <a:pt x="993521" y="1118743"/>
                  </a:lnTo>
                  <a:lnTo>
                    <a:pt x="0" y="1118743"/>
                  </a:lnTo>
                  <a:lnTo>
                    <a:pt x="0" y="0"/>
                  </a:lnTo>
                  <a:close/>
                </a:path>
              </a:pathLst>
            </a:custGeom>
            <a:blipFill>
              <a:blip r:embed="rId6"/>
              <a:stretch>
                <a:fillRect l="-2258966" t="-1077015" r="-1063295" b="-656233"/>
              </a:stretch>
            </a:blipFill>
          </p:spPr>
        </p:sp>
      </p:grpSp>
      <p:grpSp>
        <p:nvGrpSpPr>
          <p:cNvPr name="Group 20" id="20"/>
          <p:cNvGrpSpPr>
            <a:grpSpLocks noChangeAspect="true"/>
          </p:cNvGrpSpPr>
          <p:nvPr/>
        </p:nvGrpSpPr>
        <p:grpSpPr>
          <a:xfrm rot="-9681207">
            <a:off x="15448731" y="4892889"/>
            <a:ext cx="897990" cy="1011135"/>
            <a:chOff x="0" y="0"/>
            <a:chExt cx="1197320" cy="1348180"/>
          </a:xfrm>
        </p:grpSpPr>
        <p:sp>
          <p:nvSpPr>
            <p:cNvPr name="Freeform 21" id="21" descr="Imaginea 35"/>
            <p:cNvSpPr/>
            <p:nvPr/>
          </p:nvSpPr>
          <p:spPr>
            <a:xfrm flipH="false" flipV="false" rot="0">
              <a:off x="0" y="0"/>
              <a:ext cx="1197356" cy="1348232"/>
            </a:xfrm>
            <a:custGeom>
              <a:avLst/>
              <a:gdLst/>
              <a:ahLst/>
              <a:cxnLst/>
              <a:rect r="r" b="b" t="t" l="l"/>
              <a:pathLst>
                <a:path h="1348232" w="1197356">
                  <a:moveTo>
                    <a:pt x="0" y="0"/>
                  </a:moveTo>
                  <a:lnTo>
                    <a:pt x="1197356" y="0"/>
                  </a:lnTo>
                  <a:lnTo>
                    <a:pt x="1197356" y="1348232"/>
                  </a:lnTo>
                  <a:lnTo>
                    <a:pt x="0" y="1348232"/>
                  </a:lnTo>
                  <a:lnTo>
                    <a:pt x="0" y="0"/>
                  </a:lnTo>
                  <a:close/>
                </a:path>
              </a:pathLst>
            </a:custGeom>
            <a:blipFill>
              <a:blip r:embed="rId7"/>
              <a:stretch>
                <a:fillRect l="-2258932" t="-1075600" r="-1063277" b="-655239"/>
              </a:stretch>
            </a:blipFill>
          </p:spPr>
        </p:sp>
      </p:grpSp>
      <p:grpSp>
        <p:nvGrpSpPr>
          <p:cNvPr name="Group 22" id="22"/>
          <p:cNvGrpSpPr>
            <a:grpSpLocks noChangeAspect="true"/>
          </p:cNvGrpSpPr>
          <p:nvPr/>
        </p:nvGrpSpPr>
        <p:grpSpPr>
          <a:xfrm rot="-9681207">
            <a:off x="2589366" y="6177738"/>
            <a:ext cx="499530" cy="562470"/>
            <a:chOff x="0" y="0"/>
            <a:chExt cx="666040" cy="749960"/>
          </a:xfrm>
        </p:grpSpPr>
        <p:sp>
          <p:nvSpPr>
            <p:cNvPr name="Freeform 23" id="23" descr="Imaginea 36"/>
            <p:cNvSpPr/>
            <p:nvPr/>
          </p:nvSpPr>
          <p:spPr>
            <a:xfrm flipH="false" flipV="false" rot="0">
              <a:off x="0" y="0"/>
              <a:ext cx="665988" cy="749935"/>
            </a:xfrm>
            <a:custGeom>
              <a:avLst/>
              <a:gdLst/>
              <a:ahLst/>
              <a:cxnLst/>
              <a:rect r="r" b="b" t="t" l="l"/>
              <a:pathLst>
                <a:path h="749935" w="665988">
                  <a:moveTo>
                    <a:pt x="0" y="0"/>
                  </a:moveTo>
                  <a:lnTo>
                    <a:pt x="665988" y="0"/>
                  </a:lnTo>
                  <a:lnTo>
                    <a:pt x="665988" y="749935"/>
                  </a:lnTo>
                  <a:lnTo>
                    <a:pt x="0" y="749935"/>
                  </a:lnTo>
                  <a:lnTo>
                    <a:pt x="0" y="0"/>
                  </a:lnTo>
                  <a:close/>
                </a:path>
              </a:pathLst>
            </a:custGeom>
            <a:blipFill>
              <a:blip r:embed="rId8"/>
              <a:stretch>
                <a:fillRect l="-2259177" t="-1075677" r="-1063403" b="-655293"/>
              </a:stretch>
            </a:blipFill>
          </p:spPr>
        </p:sp>
      </p:grpSp>
      <p:grpSp>
        <p:nvGrpSpPr>
          <p:cNvPr name="Group 24" id="24"/>
          <p:cNvGrpSpPr>
            <a:grpSpLocks noChangeAspect="true"/>
          </p:cNvGrpSpPr>
          <p:nvPr/>
        </p:nvGrpSpPr>
        <p:grpSpPr>
          <a:xfrm rot="-9681207">
            <a:off x="15326866" y="3788208"/>
            <a:ext cx="986675" cy="1110992"/>
            <a:chOff x="0" y="0"/>
            <a:chExt cx="1315566" cy="1481322"/>
          </a:xfrm>
        </p:grpSpPr>
        <p:sp>
          <p:nvSpPr>
            <p:cNvPr name="Freeform 25" id="25" descr="Imaginea 37"/>
            <p:cNvSpPr/>
            <p:nvPr/>
          </p:nvSpPr>
          <p:spPr>
            <a:xfrm flipH="false" flipV="false" rot="0">
              <a:off x="0" y="0"/>
              <a:ext cx="1315593" cy="1481328"/>
            </a:xfrm>
            <a:custGeom>
              <a:avLst/>
              <a:gdLst/>
              <a:ahLst/>
              <a:cxnLst/>
              <a:rect r="r" b="b" t="t" l="l"/>
              <a:pathLst>
                <a:path h="1481328" w="1315593">
                  <a:moveTo>
                    <a:pt x="0" y="0"/>
                  </a:moveTo>
                  <a:lnTo>
                    <a:pt x="1315593" y="0"/>
                  </a:lnTo>
                  <a:lnTo>
                    <a:pt x="1315593" y="1481328"/>
                  </a:lnTo>
                  <a:lnTo>
                    <a:pt x="0" y="1481328"/>
                  </a:lnTo>
                  <a:lnTo>
                    <a:pt x="0" y="0"/>
                  </a:lnTo>
                  <a:close/>
                </a:path>
              </a:pathLst>
            </a:custGeom>
            <a:blipFill>
              <a:blip r:embed="rId9"/>
              <a:stretch>
                <a:fillRect l="-2258954" t="-1078496" r="-1063288" b="-657273"/>
              </a:stretch>
            </a:blipFill>
          </p:spPr>
        </p:sp>
      </p:grpSp>
      <p:grpSp>
        <p:nvGrpSpPr>
          <p:cNvPr name="Group 26" id="26"/>
          <p:cNvGrpSpPr>
            <a:grpSpLocks noChangeAspect="true"/>
          </p:cNvGrpSpPr>
          <p:nvPr/>
        </p:nvGrpSpPr>
        <p:grpSpPr>
          <a:xfrm rot="0">
            <a:off x="3102109" y="1675846"/>
            <a:ext cx="3098035" cy="3222177"/>
            <a:chOff x="0" y="0"/>
            <a:chExt cx="4130714" cy="4296236"/>
          </a:xfrm>
        </p:grpSpPr>
        <p:sp>
          <p:nvSpPr>
            <p:cNvPr name="Freeform 27" id="27" descr="Imaginea 38"/>
            <p:cNvSpPr/>
            <p:nvPr/>
          </p:nvSpPr>
          <p:spPr>
            <a:xfrm flipH="false" flipV="false" rot="0">
              <a:off x="0" y="0"/>
              <a:ext cx="4130675" cy="4296283"/>
            </a:xfrm>
            <a:custGeom>
              <a:avLst/>
              <a:gdLst/>
              <a:ahLst/>
              <a:cxnLst/>
              <a:rect r="r" b="b" t="t" l="l"/>
              <a:pathLst>
                <a:path h="4296283" w="4130675">
                  <a:moveTo>
                    <a:pt x="0" y="0"/>
                  </a:moveTo>
                  <a:lnTo>
                    <a:pt x="4130675" y="0"/>
                  </a:lnTo>
                  <a:lnTo>
                    <a:pt x="4130675" y="4296283"/>
                  </a:lnTo>
                  <a:lnTo>
                    <a:pt x="0" y="4296283"/>
                  </a:lnTo>
                  <a:lnTo>
                    <a:pt x="0" y="0"/>
                  </a:lnTo>
                  <a:close/>
                </a:path>
              </a:pathLst>
            </a:custGeom>
            <a:blipFill>
              <a:blip r:embed="rId10"/>
              <a:stretch>
                <a:fillRect l="-44250" t="-66322" r="-518182" b="-216580"/>
              </a:stretch>
            </a:blipFill>
          </p:spPr>
        </p:sp>
      </p:grpSp>
      <p:grpSp>
        <p:nvGrpSpPr>
          <p:cNvPr name="Group 28" id="28"/>
          <p:cNvGrpSpPr>
            <a:grpSpLocks noChangeAspect="true"/>
          </p:cNvGrpSpPr>
          <p:nvPr/>
        </p:nvGrpSpPr>
        <p:grpSpPr>
          <a:xfrm rot="0">
            <a:off x="12161160" y="2353905"/>
            <a:ext cx="2600130" cy="1687281"/>
            <a:chOff x="0" y="0"/>
            <a:chExt cx="3466840" cy="2249708"/>
          </a:xfrm>
        </p:grpSpPr>
        <p:sp>
          <p:nvSpPr>
            <p:cNvPr name="Freeform 29" id="29" descr="Imaginea 39"/>
            <p:cNvSpPr/>
            <p:nvPr/>
          </p:nvSpPr>
          <p:spPr>
            <a:xfrm flipH="false" flipV="false" rot="0">
              <a:off x="0" y="0"/>
              <a:ext cx="3466846" cy="2249678"/>
            </a:xfrm>
            <a:custGeom>
              <a:avLst/>
              <a:gdLst/>
              <a:ahLst/>
              <a:cxnLst/>
              <a:rect r="r" b="b" t="t" l="l"/>
              <a:pathLst>
                <a:path h="2249678" w="3466846">
                  <a:moveTo>
                    <a:pt x="0" y="0"/>
                  </a:moveTo>
                  <a:lnTo>
                    <a:pt x="3466846" y="0"/>
                  </a:lnTo>
                  <a:lnTo>
                    <a:pt x="3466846" y="2249678"/>
                  </a:lnTo>
                  <a:lnTo>
                    <a:pt x="0" y="2249678"/>
                  </a:lnTo>
                  <a:lnTo>
                    <a:pt x="0" y="0"/>
                  </a:lnTo>
                  <a:close/>
                </a:path>
              </a:pathLst>
            </a:custGeom>
            <a:blipFill>
              <a:blip r:embed="rId11"/>
              <a:stretch>
                <a:fillRect l="-215268" t="-50388" r="-104072" b="-237935"/>
              </a:stretch>
            </a:blipFill>
          </p:spPr>
        </p:sp>
      </p:grpSp>
      <p:grpSp>
        <p:nvGrpSpPr>
          <p:cNvPr name="Group 30" id="30"/>
          <p:cNvGrpSpPr>
            <a:grpSpLocks noChangeAspect="true"/>
          </p:cNvGrpSpPr>
          <p:nvPr/>
        </p:nvGrpSpPr>
        <p:grpSpPr>
          <a:xfrm rot="0">
            <a:off x="0" y="0"/>
            <a:ext cx="18288000" cy="10287000"/>
            <a:chOff x="0" y="0"/>
            <a:chExt cx="24384000" cy="13716000"/>
          </a:xfrm>
        </p:grpSpPr>
        <p:sp>
          <p:nvSpPr>
            <p:cNvPr name="Freeform 31" id="31"/>
            <p:cNvSpPr/>
            <p:nvPr/>
          </p:nvSpPr>
          <p:spPr>
            <a:xfrm flipH="false" flipV="false" rot="0">
              <a:off x="0" y="0"/>
              <a:ext cx="24384000" cy="13716000"/>
            </a:xfrm>
            <a:custGeom>
              <a:avLst/>
              <a:gdLst/>
              <a:ahLst/>
              <a:cxnLst/>
              <a:rect r="r" b="b" t="t" l="l"/>
              <a:pathLst>
                <a:path h="13716000" w="24384000">
                  <a:moveTo>
                    <a:pt x="0" y="0"/>
                  </a:moveTo>
                  <a:lnTo>
                    <a:pt x="24384000" y="0"/>
                  </a:lnTo>
                  <a:lnTo>
                    <a:pt x="24384000" y="13716000"/>
                  </a:lnTo>
                  <a:lnTo>
                    <a:pt x="0" y="13716000"/>
                  </a:lnTo>
                  <a:lnTo>
                    <a:pt x="0" y="0"/>
                  </a:lnTo>
                  <a:close/>
                </a:path>
              </a:pathLst>
            </a:custGeom>
            <a:blipFill>
              <a:blip r:embed="rId12"/>
              <a:stretch>
                <a:fillRect l="0" t="0" r="-964" b="0"/>
              </a:stretch>
            </a:blipFill>
          </p:spPr>
        </p:sp>
      </p:grpSp>
    </p:spTree>
  </p:cSld>
  <p:clrMapOvr>
    <a:masterClrMapping/>
  </p:clrMapOvr>
</p:sld>
</file>

<file path=ppt/slides/slide2.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0" y="0"/>
            <a:ext cx="18288000" cy="1196282"/>
            <a:chOff x="0" y="0"/>
            <a:chExt cx="24384000" cy="1595042"/>
          </a:xfrm>
        </p:grpSpPr>
        <p:sp>
          <p:nvSpPr>
            <p:cNvPr name="Freeform 3" id="3"/>
            <p:cNvSpPr/>
            <p:nvPr/>
          </p:nvSpPr>
          <p:spPr>
            <a:xfrm flipH="false" flipV="false" rot="0">
              <a:off x="0" y="0"/>
              <a:ext cx="24384000" cy="1594993"/>
            </a:xfrm>
            <a:custGeom>
              <a:avLst/>
              <a:gdLst/>
              <a:ahLst/>
              <a:cxnLst/>
              <a:rect r="r" b="b" t="t" l="l"/>
              <a:pathLst>
                <a:path h="1594993" w="24384000">
                  <a:moveTo>
                    <a:pt x="0" y="0"/>
                  </a:moveTo>
                  <a:lnTo>
                    <a:pt x="24384000" y="0"/>
                  </a:lnTo>
                  <a:lnTo>
                    <a:pt x="24384000" y="1594993"/>
                  </a:lnTo>
                  <a:lnTo>
                    <a:pt x="0" y="1594993"/>
                  </a:lnTo>
                  <a:close/>
                </a:path>
              </a:pathLst>
            </a:custGeom>
            <a:solidFill>
              <a:srgbClr val="70C573"/>
            </a:solidFill>
          </p:spPr>
        </p:sp>
      </p:grpSp>
      <p:grpSp>
        <p:nvGrpSpPr>
          <p:cNvPr name="Group 4" id="4"/>
          <p:cNvGrpSpPr>
            <a:grpSpLocks noChangeAspect="true"/>
          </p:cNvGrpSpPr>
          <p:nvPr/>
        </p:nvGrpSpPr>
        <p:grpSpPr>
          <a:xfrm rot="0">
            <a:off x="0" y="-19050"/>
            <a:ext cx="18288000" cy="9055462"/>
            <a:chOff x="0" y="0"/>
            <a:chExt cx="24384000" cy="12073950"/>
          </a:xfrm>
        </p:grpSpPr>
        <p:sp>
          <p:nvSpPr>
            <p:cNvPr name="Freeform 5" id="5" descr="Graficul 6"/>
            <p:cNvSpPr/>
            <p:nvPr/>
          </p:nvSpPr>
          <p:spPr>
            <a:xfrm flipH="false" flipV="false" rot="0">
              <a:off x="0" y="0"/>
              <a:ext cx="24384000" cy="12073890"/>
            </a:xfrm>
            <a:custGeom>
              <a:avLst/>
              <a:gdLst/>
              <a:ahLst/>
              <a:cxnLst/>
              <a:rect r="r" b="b" t="t" l="l"/>
              <a:pathLst>
                <a:path h="12073890" w="24384000">
                  <a:moveTo>
                    <a:pt x="0" y="0"/>
                  </a:moveTo>
                  <a:lnTo>
                    <a:pt x="24384000" y="0"/>
                  </a:lnTo>
                  <a:lnTo>
                    <a:pt x="24384000" y="12073890"/>
                  </a:lnTo>
                  <a:lnTo>
                    <a:pt x="0" y="12073890"/>
                  </a:lnTo>
                  <a:lnTo>
                    <a:pt x="0" y="0"/>
                  </a:lnTo>
                  <a:close/>
                </a:path>
              </a:pathLst>
            </a:custGeom>
            <a:blipFill>
              <a:blip r:embed="rId3"/>
              <a:stretch>
                <a:fillRect l="0" t="0" r="0" b="-21416"/>
              </a:stretch>
            </a:blipFill>
          </p:spPr>
        </p:sp>
      </p:grpSp>
      <p:grpSp>
        <p:nvGrpSpPr>
          <p:cNvPr name="Group 6" id="6"/>
          <p:cNvGrpSpPr/>
          <p:nvPr/>
        </p:nvGrpSpPr>
        <p:grpSpPr>
          <a:xfrm rot="0">
            <a:off x="-19050" y="3276399"/>
            <a:ext cx="466348" cy="1996786"/>
            <a:chOff x="0" y="0"/>
            <a:chExt cx="621798" cy="2662382"/>
          </a:xfrm>
        </p:grpSpPr>
        <p:sp>
          <p:nvSpPr>
            <p:cNvPr name="Freeform 7" id="7"/>
            <p:cNvSpPr/>
            <p:nvPr/>
          </p:nvSpPr>
          <p:spPr>
            <a:xfrm flipH="false" flipV="false" rot="0">
              <a:off x="0" y="0"/>
              <a:ext cx="621792" cy="2662428"/>
            </a:xfrm>
            <a:custGeom>
              <a:avLst/>
              <a:gdLst/>
              <a:ahLst/>
              <a:cxnLst/>
              <a:rect r="r" b="b" t="t" l="l"/>
              <a:pathLst>
                <a:path h="2662428" w="621792">
                  <a:moveTo>
                    <a:pt x="0" y="0"/>
                  </a:moveTo>
                  <a:lnTo>
                    <a:pt x="621792" y="0"/>
                  </a:lnTo>
                  <a:lnTo>
                    <a:pt x="621792" y="2662428"/>
                  </a:lnTo>
                  <a:lnTo>
                    <a:pt x="0" y="2662428"/>
                  </a:lnTo>
                  <a:close/>
                </a:path>
              </a:pathLst>
            </a:custGeom>
            <a:solidFill>
              <a:srgbClr val="70C573"/>
            </a:solidFill>
          </p:spPr>
        </p:sp>
      </p:grpSp>
      <p:grpSp>
        <p:nvGrpSpPr>
          <p:cNvPr name="Group 8" id="8"/>
          <p:cNvGrpSpPr>
            <a:grpSpLocks noChangeAspect="true"/>
          </p:cNvGrpSpPr>
          <p:nvPr/>
        </p:nvGrpSpPr>
        <p:grpSpPr>
          <a:xfrm rot="0">
            <a:off x="1139991" y="9374787"/>
            <a:ext cx="2931886" cy="625832"/>
            <a:chOff x="0" y="0"/>
            <a:chExt cx="3909182" cy="834442"/>
          </a:xfrm>
        </p:grpSpPr>
        <p:sp>
          <p:nvSpPr>
            <p:cNvPr name="Freeform 9" id="9" descr="Imaginea 9"/>
            <p:cNvSpPr/>
            <p:nvPr/>
          </p:nvSpPr>
          <p:spPr>
            <a:xfrm flipH="false" flipV="false" rot="0">
              <a:off x="0" y="0"/>
              <a:ext cx="3909187" cy="834390"/>
            </a:xfrm>
            <a:custGeom>
              <a:avLst/>
              <a:gdLst/>
              <a:ahLst/>
              <a:cxnLst/>
              <a:rect r="r" b="b" t="t" l="l"/>
              <a:pathLst>
                <a:path h="834390" w="3909187">
                  <a:moveTo>
                    <a:pt x="0" y="0"/>
                  </a:moveTo>
                  <a:lnTo>
                    <a:pt x="3909187" y="0"/>
                  </a:lnTo>
                  <a:lnTo>
                    <a:pt x="3909187" y="834390"/>
                  </a:lnTo>
                  <a:lnTo>
                    <a:pt x="0" y="834390"/>
                  </a:lnTo>
                  <a:lnTo>
                    <a:pt x="0" y="0"/>
                  </a:lnTo>
                  <a:close/>
                </a:path>
              </a:pathLst>
            </a:custGeom>
            <a:blipFill>
              <a:blip r:embed="rId4"/>
              <a:stretch>
                <a:fillRect l="0" t="0" r="-324" b="-6"/>
              </a:stretch>
            </a:blipFill>
          </p:spPr>
        </p:sp>
      </p:grpSp>
      <p:grpSp>
        <p:nvGrpSpPr>
          <p:cNvPr name="Group 10" id="10"/>
          <p:cNvGrpSpPr/>
          <p:nvPr/>
        </p:nvGrpSpPr>
        <p:grpSpPr>
          <a:xfrm rot="-5400000">
            <a:off x="-761130" y="6210108"/>
            <a:ext cx="1996788" cy="474525"/>
            <a:chOff x="0" y="0"/>
            <a:chExt cx="2662384" cy="632700"/>
          </a:xfrm>
        </p:grpSpPr>
        <p:sp>
          <p:nvSpPr>
            <p:cNvPr name="Freeform 11" id="11"/>
            <p:cNvSpPr/>
            <p:nvPr/>
          </p:nvSpPr>
          <p:spPr>
            <a:xfrm flipH="false" flipV="false" rot="0">
              <a:off x="0" y="0"/>
              <a:ext cx="2662428" cy="632714"/>
            </a:xfrm>
            <a:custGeom>
              <a:avLst/>
              <a:gdLst/>
              <a:ahLst/>
              <a:cxnLst/>
              <a:rect r="r" b="b" t="t" l="l"/>
              <a:pathLst>
                <a:path h="632714" w="2662428">
                  <a:moveTo>
                    <a:pt x="2662428" y="0"/>
                  </a:moveTo>
                  <a:lnTo>
                    <a:pt x="0" y="0"/>
                  </a:lnTo>
                  <a:lnTo>
                    <a:pt x="0" y="632714"/>
                  </a:lnTo>
                  <a:lnTo>
                    <a:pt x="2662428" y="632714"/>
                  </a:lnTo>
                  <a:close/>
                </a:path>
              </a:pathLst>
            </a:custGeom>
            <a:solidFill>
              <a:srgbClr val="8DC2EE"/>
            </a:solidFill>
          </p:spPr>
        </p:sp>
      </p:grpSp>
      <p:grpSp>
        <p:nvGrpSpPr>
          <p:cNvPr name="Group 12" id="12"/>
          <p:cNvGrpSpPr>
            <a:grpSpLocks noChangeAspect="true"/>
          </p:cNvGrpSpPr>
          <p:nvPr/>
        </p:nvGrpSpPr>
        <p:grpSpPr>
          <a:xfrm rot="0">
            <a:off x="466343" y="281878"/>
            <a:ext cx="2257857" cy="1595748"/>
            <a:chOff x="0" y="0"/>
            <a:chExt cx="3010476" cy="2127664"/>
          </a:xfrm>
        </p:grpSpPr>
        <p:sp>
          <p:nvSpPr>
            <p:cNvPr name="Freeform 13" id="13" descr="Graficul 2"/>
            <p:cNvSpPr/>
            <p:nvPr/>
          </p:nvSpPr>
          <p:spPr>
            <a:xfrm flipH="false" flipV="false" rot="0">
              <a:off x="0" y="0"/>
              <a:ext cx="3010535" cy="2127631"/>
            </a:xfrm>
            <a:custGeom>
              <a:avLst/>
              <a:gdLst/>
              <a:ahLst/>
              <a:cxnLst/>
              <a:rect r="r" b="b" t="t" l="l"/>
              <a:pathLst>
                <a:path h="2127631" w="3010535">
                  <a:moveTo>
                    <a:pt x="0" y="0"/>
                  </a:moveTo>
                  <a:lnTo>
                    <a:pt x="3010535" y="0"/>
                  </a:lnTo>
                  <a:lnTo>
                    <a:pt x="3010535" y="2127631"/>
                  </a:lnTo>
                  <a:lnTo>
                    <a:pt x="0" y="2127631"/>
                  </a:lnTo>
                  <a:lnTo>
                    <a:pt x="0" y="0"/>
                  </a:lnTo>
                  <a:close/>
                </a:path>
              </a:pathLst>
            </a:custGeom>
            <a:blipFill>
              <a:blip r:embed="rId5"/>
              <a:stretch>
                <a:fillRect l="0" t="0" r="1" b="-62"/>
              </a:stretch>
            </a:blipFill>
          </p:spPr>
        </p:sp>
      </p:grpSp>
      <p:sp>
        <p:nvSpPr>
          <p:cNvPr name="TextBox 14" id="14"/>
          <p:cNvSpPr txBox="true"/>
          <p:nvPr/>
        </p:nvSpPr>
        <p:spPr>
          <a:xfrm rot="0">
            <a:off x="4369203" y="9263305"/>
            <a:ext cx="11973932" cy="723900"/>
          </a:xfrm>
          <a:prstGeom prst="rect">
            <a:avLst/>
          </a:prstGeom>
        </p:spPr>
        <p:txBody>
          <a:bodyPr anchor="t" rtlCol="false" tIns="0" lIns="0" bIns="0" rIns="0">
            <a:spAutoFit/>
          </a:bodyPr>
          <a:lstStyle/>
          <a:p>
            <a:pPr algn="l" marL="0" indent="0" lvl="0">
              <a:lnSpc>
                <a:spcPts val="1800"/>
              </a:lnSpc>
            </a:pPr>
            <a:r>
              <a:rPr lang="en-US" sz="1500">
                <a:solidFill>
                  <a:srgbClr val="2C2C2C"/>
                </a:solidFill>
                <a:latin typeface="Calibri (MS)"/>
                <a:ea typeface="Calibri (MS)"/>
                <a:cs typeface="Calibri (MS)"/>
                <a:sym typeface="Calibri (MS)"/>
              </a:rPr>
              <a:t>Finanțat de Uniunea Europeană. Părerile și opiniile exprimate aparțin exclusiv autorului/autorilor și nu reflectă neapărat opiniile Uniunii Europene sau ale Agenției Executive Europene pentru Educație și Cultură (EACEA). Nici Uniunea Europeană, nici EACEA nu pot fi trase la răspundere pentru acestea. [Numărul proiectului: 2023-1-CY02-KA220-YOU-000154272]</a:t>
            </a:r>
          </a:p>
        </p:txBody>
      </p:sp>
      <p:grpSp>
        <p:nvGrpSpPr>
          <p:cNvPr name="Group 15" id="15"/>
          <p:cNvGrpSpPr>
            <a:grpSpLocks noChangeAspect="true"/>
          </p:cNvGrpSpPr>
          <p:nvPr/>
        </p:nvGrpSpPr>
        <p:grpSpPr>
          <a:xfrm rot="0">
            <a:off x="13756239" y="5683210"/>
            <a:ext cx="4146753" cy="3372248"/>
            <a:chOff x="0" y="0"/>
            <a:chExt cx="5529004" cy="4496330"/>
          </a:xfrm>
        </p:grpSpPr>
        <p:sp>
          <p:nvSpPr>
            <p:cNvPr name="Freeform 16" id="16" descr="Graficul 12"/>
            <p:cNvSpPr/>
            <p:nvPr/>
          </p:nvSpPr>
          <p:spPr>
            <a:xfrm flipH="false" flipV="false" rot="0">
              <a:off x="0" y="0"/>
              <a:ext cx="5528945" cy="4496308"/>
            </a:xfrm>
            <a:custGeom>
              <a:avLst/>
              <a:gdLst/>
              <a:ahLst/>
              <a:cxnLst/>
              <a:rect r="r" b="b" t="t" l="l"/>
              <a:pathLst>
                <a:path h="4496308" w="5528945">
                  <a:moveTo>
                    <a:pt x="0" y="0"/>
                  </a:moveTo>
                  <a:lnTo>
                    <a:pt x="5528945" y="0"/>
                  </a:lnTo>
                  <a:lnTo>
                    <a:pt x="5528945" y="4496308"/>
                  </a:lnTo>
                  <a:lnTo>
                    <a:pt x="0" y="4496308"/>
                  </a:lnTo>
                  <a:lnTo>
                    <a:pt x="0" y="0"/>
                  </a:lnTo>
                  <a:close/>
                </a:path>
              </a:pathLst>
            </a:custGeom>
            <a:blipFill>
              <a:blip r:embed="rId6"/>
              <a:stretch>
                <a:fillRect l="0" t="0" r="-1" b="-9920"/>
              </a:stretch>
            </a:blipFill>
          </p:spPr>
        </p:sp>
      </p:grpSp>
      <p:grpSp>
        <p:nvGrpSpPr>
          <p:cNvPr name="Group 17" id="17"/>
          <p:cNvGrpSpPr/>
          <p:nvPr/>
        </p:nvGrpSpPr>
        <p:grpSpPr>
          <a:xfrm rot="0">
            <a:off x="562088" y="3276402"/>
            <a:ext cx="10372050" cy="2001150"/>
            <a:chOff x="0" y="0"/>
            <a:chExt cx="13829400" cy="2668200"/>
          </a:xfrm>
        </p:grpSpPr>
        <p:sp>
          <p:nvSpPr>
            <p:cNvPr name="Freeform 18" id="18"/>
            <p:cNvSpPr/>
            <p:nvPr/>
          </p:nvSpPr>
          <p:spPr>
            <a:xfrm flipH="false" flipV="false" rot="0">
              <a:off x="0" y="0"/>
              <a:ext cx="13829401" cy="2668200"/>
            </a:xfrm>
            <a:custGeom>
              <a:avLst/>
              <a:gdLst/>
              <a:ahLst/>
              <a:cxnLst/>
              <a:rect r="r" b="b" t="t" l="l"/>
              <a:pathLst>
                <a:path h="2668200" w="13829401">
                  <a:moveTo>
                    <a:pt x="0" y="0"/>
                  </a:moveTo>
                  <a:lnTo>
                    <a:pt x="13829401" y="0"/>
                  </a:lnTo>
                  <a:lnTo>
                    <a:pt x="13829401" y="2668200"/>
                  </a:lnTo>
                  <a:lnTo>
                    <a:pt x="0" y="2668200"/>
                  </a:lnTo>
                  <a:close/>
                </a:path>
              </a:pathLst>
            </a:custGeom>
            <a:solidFill>
              <a:srgbClr val="000000">
                <a:alpha val="0"/>
              </a:srgbClr>
            </a:solidFill>
          </p:spPr>
        </p:sp>
        <p:sp>
          <p:nvSpPr>
            <p:cNvPr name="TextBox 19" id="19"/>
            <p:cNvSpPr txBox="true"/>
            <p:nvPr/>
          </p:nvSpPr>
          <p:spPr>
            <a:xfrm>
              <a:off x="0" y="-38100"/>
              <a:ext cx="13829400" cy="2706300"/>
            </a:xfrm>
            <a:prstGeom prst="rect">
              <a:avLst/>
            </a:prstGeom>
          </p:spPr>
          <p:txBody>
            <a:bodyPr anchor="ctr" rtlCol="false" tIns="0" lIns="0" bIns="0" rIns="0"/>
            <a:lstStyle/>
            <a:p>
              <a:pPr algn="l" marL="0" indent="0" lvl="0">
                <a:lnSpc>
                  <a:spcPts val="5418"/>
                </a:lnSpc>
              </a:pPr>
              <a:r>
                <a:rPr lang="en-US" sz="4200">
                  <a:solidFill>
                    <a:srgbClr val="70C573"/>
                  </a:solidFill>
                  <a:latin typeface="Press Start 2P"/>
                  <a:ea typeface="Press Start 2P"/>
                  <a:cs typeface="Press Start 2P"/>
                  <a:sym typeface="Press Start 2P"/>
                </a:rPr>
                <a:t>Turism durabil</a:t>
              </a:r>
            </a:p>
          </p:txBody>
        </p:sp>
      </p:grpSp>
      <p:grpSp>
        <p:nvGrpSpPr>
          <p:cNvPr name="Group 20" id="20"/>
          <p:cNvGrpSpPr/>
          <p:nvPr/>
        </p:nvGrpSpPr>
        <p:grpSpPr>
          <a:xfrm rot="0">
            <a:off x="601986" y="5477744"/>
            <a:ext cx="10339586" cy="1939248"/>
            <a:chOff x="0" y="0"/>
            <a:chExt cx="13786114" cy="2585664"/>
          </a:xfrm>
        </p:grpSpPr>
        <p:sp>
          <p:nvSpPr>
            <p:cNvPr name="Freeform 21" id="21"/>
            <p:cNvSpPr/>
            <p:nvPr/>
          </p:nvSpPr>
          <p:spPr>
            <a:xfrm flipH="false" flipV="false" rot="0">
              <a:off x="0" y="0"/>
              <a:ext cx="13786114" cy="2585664"/>
            </a:xfrm>
            <a:custGeom>
              <a:avLst/>
              <a:gdLst/>
              <a:ahLst/>
              <a:cxnLst/>
              <a:rect r="r" b="b" t="t" l="l"/>
              <a:pathLst>
                <a:path h="2585664" w="13786114">
                  <a:moveTo>
                    <a:pt x="0" y="0"/>
                  </a:moveTo>
                  <a:lnTo>
                    <a:pt x="13786114" y="0"/>
                  </a:lnTo>
                  <a:lnTo>
                    <a:pt x="13786114" y="2585664"/>
                  </a:lnTo>
                  <a:lnTo>
                    <a:pt x="0" y="2585664"/>
                  </a:lnTo>
                  <a:close/>
                </a:path>
              </a:pathLst>
            </a:custGeom>
            <a:solidFill>
              <a:srgbClr val="000000">
                <a:alpha val="0"/>
              </a:srgbClr>
            </a:solidFill>
          </p:spPr>
        </p:sp>
        <p:sp>
          <p:nvSpPr>
            <p:cNvPr name="TextBox 22" id="22"/>
            <p:cNvSpPr txBox="true"/>
            <p:nvPr/>
          </p:nvSpPr>
          <p:spPr>
            <a:xfrm>
              <a:off x="0" y="-38100"/>
              <a:ext cx="13786114" cy="2623764"/>
            </a:xfrm>
            <a:prstGeom prst="rect">
              <a:avLst/>
            </a:prstGeom>
          </p:spPr>
          <p:txBody>
            <a:bodyPr anchor="ctr" rtlCol="false" tIns="0" lIns="0" bIns="0" rIns="0"/>
            <a:lstStyle/>
            <a:p>
              <a:pPr algn="l" marL="0" indent="0" lvl="0">
                <a:lnSpc>
                  <a:spcPts val="4212"/>
                </a:lnSpc>
              </a:pPr>
              <a:r>
                <a:rPr lang="en-US" sz="3900" i="true">
                  <a:solidFill>
                    <a:srgbClr val="D1E7F8"/>
                  </a:solidFill>
                  <a:latin typeface="Calibri (MS) Italics"/>
                  <a:ea typeface="Calibri (MS) Italics"/>
                  <a:cs typeface="Calibri (MS) Italics"/>
                  <a:sym typeface="Calibri (MS) Italics"/>
                </a:rPr>
                <a:t>1.4 Politici și guvernanță în turismul durabil</a:t>
              </a:r>
            </a:p>
          </p:txBody>
        </p:sp>
      </p:grpSp>
    </p:spTree>
  </p:cSld>
  <p:clrMapOvr>
    <a:masterClrMapping/>
  </p:clrMapOvr>
</p:sld>
</file>

<file path=ppt/slides/slide3.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0" y="0"/>
            <a:ext cx="18288000" cy="1196282"/>
            <a:chOff x="0" y="0"/>
            <a:chExt cx="24384000" cy="1595042"/>
          </a:xfrm>
        </p:grpSpPr>
        <p:sp>
          <p:nvSpPr>
            <p:cNvPr name="Freeform 3" id="3"/>
            <p:cNvSpPr/>
            <p:nvPr/>
          </p:nvSpPr>
          <p:spPr>
            <a:xfrm flipH="false" flipV="false" rot="0">
              <a:off x="0" y="0"/>
              <a:ext cx="24384000" cy="1594993"/>
            </a:xfrm>
            <a:custGeom>
              <a:avLst/>
              <a:gdLst/>
              <a:ahLst/>
              <a:cxnLst/>
              <a:rect r="r" b="b" t="t" l="l"/>
              <a:pathLst>
                <a:path h="1594993" w="24384000">
                  <a:moveTo>
                    <a:pt x="0" y="0"/>
                  </a:moveTo>
                  <a:lnTo>
                    <a:pt x="24384000" y="0"/>
                  </a:lnTo>
                  <a:lnTo>
                    <a:pt x="24384000" y="1594993"/>
                  </a:lnTo>
                  <a:lnTo>
                    <a:pt x="0" y="1594993"/>
                  </a:lnTo>
                  <a:close/>
                </a:path>
              </a:pathLst>
            </a:custGeom>
            <a:solidFill>
              <a:srgbClr val="70C573"/>
            </a:solidFill>
          </p:spPr>
        </p:sp>
      </p:grpSp>
      <p:grpSp>
        <p:nvGrpSpPr>
          <p:cNvPr name="Group 4" id="4"/>
          <p:cNvGrpSpPr>
            <a:grpSpLocks noChangeAspect="true"/>
          </p:cNvGrpSpPr>
          <p:nvPr/>
        </p:nvGrpSpPr>
        <p:grpSpPr>
          <a:xfrm rot="0">
            <a:off x="0" y="2896"/>
            <a:ext cx="18288000" cy="9052562"/>
            <a:chOff x="0" y="0"/>
            <a:chExt cx="24384000" cy="12070082"/>
          </a:xfrm>
        </p:grpSpPr>
        <p:sp>
          <p:nvSpPr>
            <p:cNvPr name="Freeform 5" id="5" descr="Imaginea 1"/>
            <p:cNvSpPr/>
            <p:nvPr/>
          </p:nvSpPr>
          <p:spPr>
            <a:xfrm flipH="false" flipV="false" rot="0">
              <a:off x="0" y="0"/>
              <a:ext cx="24384000" cy="12070080"/>
            </a:xfrm>
            <a:custGeom>
              <a:avLst/>
              <a:gdLst/>
              <a:ahLst/>
              <a:cxnLst/>
              <a:rect r="r" b="b" t="t" l="l"/>
              <a:pathLst>
                <a:path h="12070080" w="24384000">
                  <a:moveTo>
                    <a:pt x="0" y="0"/>
                  </a:moveTo>
                  <a:lnTo>
                    <a:pt x="24384000" y="0"/>
                  </a:lnTo>
                  <a:lnTo>
                    <a:pt x="24384000" y="12070080"/>
                  </a:lnTo>
                  <a:lnTo>
                    <a:pt x="0" y="12070080"/>
                  </a:lnTo>
                  <a:lnTo>
                    <a:pt x="0" y="0"/>
                  </a:lnTo>
                  <a:close/>
                </a:path>
              </a:pathLst>
            </a:custGeom>
            <a:blipFill>
              <a:blip r:embed="rId3"/>
              <a:stretch>
                <a:fillRect l="0" t="0" r="0" b="0"/>
              </a:stretch>
            </a:blipFill>
          </p:spPr>
        </p:sp>
      </p:grpSp>
      <p:grpSp>
        <p:nvGrpSpPr>
          <p:cNvPr name="Group 6" id="6"/>
          <p:cNvGrpSpPr/>
          <p:nvPr/>
        </p:nvGrpSpPr>
        <p:grpSpPr>
          <a:xfrm rot="0">
            <a:off x="-19050" y="3276399"/>
            <a:ext cx="466348" cy="1996786"/>
            <a:chOff x="0" y="0"/>
            <a:chExt cx="621798" cy="2662382"/>
          </a:xfrm>
        </p:grpSpPr>
        <p:sp>
          <p:nvSpPr>
            <p:cNvPr name="Freeform 7" id="7"/>
            <p:cNvSpPr/>
            <p:nvPr/>
          </p:nvSpPr>
          <p:spPr>
            <a:xfrm flipH="false" flipV="false" rot="0">
              <a:off x="0" y="0"/>
              <a:ext cx="621792" cy="2662428"/>
            </a:xfrm>
            <a:custGeom>
              <a:avLst/>
              <a:gdLst/>
              <a:ahLst/>
              <a:cxnLst/>
              <a:rect r="r" b="b" t="t" l="l"/>
              <a:pathLst>
                <a:path h="2662428" w="621792">
                  <a:moveTo>
                    <a:pt x="0" y="0"/>
                  </a:moveTo>
                  <a:lnTo>
                    <a:pt x="621792" y="0"/>
                  </a:lnTo>
                  <a:lnTo>
                    <a:pt x="621792" y="2662428"/>
                  </a:lnTo>
                  <a:lnTo>
                    <a:pt x="0" y="2662428"/>
                  </a:lnTo>
                  <a:close/>
                </a:path>
              </a:pathLst>
            </a:custGeom>
            <a:solidFill>
              <a:srgbClr val="70C573"/>
            </a:solidFill>
          </p:spPr>
        </p:sp>
      </p:grpSp>
      <p:grpSp>
        <p:nvGrpSpPr>
          <p:cNvPr name="Group 8" id="8"/>
          <p:cNvGrpSpPr/>
          <p:nvPr/>
        </p:nvGrpSpPr>
        <p:grpSpPr>
          <a:xfrm rot="-5400000">
            <a:off x="-761130" y="6210108"/>
            <a:ext cx="1996788" cy="474525"/>
            <a:chOff x="0" y="0"/>
            <a:chExt cx="2662384" cy="632700"/>
          </a:xfrm>
        </p:grpSpPr>
        <p:sp>
          <p:nvSpPr>
            <p:cNvPr name="Freeform 9" id="9"/>
            <p:cNvSpPr/>
            <p:nvPr/>
          </p:nvSpPr>
          <p:spPr>
            <a:xfrm flipH="false" flipV="false" rot="0">
              <a:off x="0" y="0"/>
              <a:ext cx="2662428" cy="632714"/>
            </a:xfrm>
            <a:custGeom>
              <a:avLst/>
              <a:gdLst/>
              <a:ahLst/>
              <a:cxnLst/>
              <a:rect r="r" b="b" t="t" l="l"/>
              <a:pathLst>
                <a:path h="632714" w="2662428">
                  <a:moveTo>
                    <a:pt x="2662428" y="0"/>
                  </a:moveTo>
                  <a:lnTo>
                    <a:pt x="0" y="0"/>
                  </a:lnTo>
                  <a:lnTo>
                    <a:pt x="0" y="632714"/>
                  </a:lnTo>
                  <a:lnTo>
                    <a:pt x="2662428" y="632714"/>
                  </a:lnTo>
                  <a:close/>
                </a:path>
              </a:pathLst>
            </a:custGeom>
            <a:solidFill>
              <a:srgbClr val="A56793"/>
            </a:solidFill>
          </p:spPr>
        </p:sp>
      </p:grpSp>
      <p:grpSp>
        <p:nvGrpSpPr>
          <p:cNvPr name="Group 10" id="10"/>
          <p:cNvGrpSpPr>
            <a:grpSpLocks noChangeAspect="true"/>
          </p:cNvGrpSpPr>
          <p:nvPr/>
        </p:nvGrpSpPr>
        <p:grpSpPr>
          <a:xfrm rot="0">
            <a:off x="14116686" y="6954560"/>
            <a:ext cx="1490261" cy="2098722"/>
            <a:chOff x="0" y="0"/>
            <a:chExt cx="1987014" cy="2798296"/>
          </a:xfrm>
        </p:grpSpPr>
        <p:sp>
          <p:nvSpPr>
            <p:cNvPr name="Freeform 11" id="11" descr="Imaginea 8"/>
            <p:cNvSpPr/>
            <p:nvPr/>
          </p:nvSpPr>
          <p:spPr>
            <a:xfrm flipH="false" flipV="false" rot="0">
              <a:off x="0" y="0"/>
              <a:ext cx="1987042" cy="2798318"/>
            </a:xfrm>
            <a:custGeom>
              <a:avLst/>
              <a:gdLst/>
              <a:ahLst/>
              <a:cxnLst/>
              <a:rect r="r" b="b" t="t" l="l"/>
              <a:pathLst>
                <a:path h="2798318" w="1987042">
                  <a:moveTo>
                    <a:pt x="0" y="0"/>
                  </a:moveTo>
                  <a:lnTo>
                    <a:pt x="1987042" y="0"/>
                  </a:lnTo>
                  <a:lnTo>
                    <a:pt x="1987042" y="2798318"/>
                  </a:lnTo>
                  <a:lnTo>
                    <a:pt x="0" y="2798318"/>
                  </a:lnTo>
                  <a:lnTo>
                    <a:pt x="0" y="0"/>
                  </a:lnTo>
                  <a:close/>
                </a:path>
              </a:pathLst>
            </a:custGeom>
            <a:blipFill>
              <a:blip r:embed="rId4"/>
              <a:stretch>
                <a:fillRect l="-33570" t="-60281" r="-126785" b="-4679"/>
              </a:stretch>
            </a:blipFill>
          </p:spPr>
        </p:sp>
      </p:grpSp>
      <p:grpSp>
        <p:nvGrpSpPr>
          <p:cNvPr name="Group 12" id="12"/>
          <p:cNvGrpSpPr>
            <a:grpSpLocks noChangeAspect="true"/>
          </p:cNvGrpSpPr>
          <p:nvPr/>
        </p:nvGrpSpPr>
        <p:grpSpPr>
          <a:xfrm rot="0">
            <a:off x="15306772" y="5638398"/>
            <a:ext cx="2077379" cy="3414887"/>
            <a:chOff x="0" y="0"/>
            <a:chExt cx="2769838" cy="4553182"/>
          </a:xfrm>
        </p:grpSpPr>
        <p:sp>
          <p:nvSpPr>
            <p:cNvPr name="Freeform 13" id="13" descr="Imaginea 3"/>
            <p:cNvSpPr/>
            <p:nvPr/>
          </p:nvSpPr>
          <p:spPr>
            <a:xfrm flipH="false" flipV="false" rot="0">
              <a:off x="0" y="0"/>
              <a:ext cx="2769870" cy="4553204"/>
            </a:xfrm>
            <a:custGeom>
              <a:avLst/>
              <a:gdLst/>
              <a:ahLst/>
              <a:cxnLst/>
              <a:rect r="r" b="b" t="t" l="l"/>
              <a:pathLst>
                <a:path h="4553204" w="2769870">
                  <a:moveTo>
                    <a:pt x="0" y="0"/>
                  </a:moveTo>
                  <a:lnTo>
                    <a:pt x="2769870" y="0"/>
                  </a:lnTo>
                  <a:lnTo>
                    <a:pt x="2769870" y="4553204"/>
                  </a:lnTo>
                  <a:lnTo>
                    <a:pt x="0" y="4553204"/>
                  </a:lnTo>
                  <a:lnTo>
                    <a:pt x="0" y="0"/>
                  </a:lnTo>
                  <a:close/>
                </a:path>
              </a:pathLst>
            </a:custGeom>
            <a:blipFill>
              <a:blip r:embed="rId5"/>
              <a:stretch>
                <a:fillRect l="-140929" t="0" r="-59060" b="-63130"/>
              </a:stretch>
            </a:blipFill>
          </p:spPr>
        </p:sp>
      </p:grpSp>
      <p:grpSp>
        <p:nvGrpSpPr>
          <p:cNvPr name="Group 14" id="14"/>
          <p:cNvGrpSpPr>
            <a:grpSpLocks noChangeAspect="true"/>
          </p:cNvGrpSpPr>
          <p:nvPr/>
        </p:nvGrpSpPr>
        <p:grpSpPr>
          <a:xfrm rot="0">
            <a:off x="466343" y="281878"/>
            <a:ext cx="2257857" cy="1595748"/>
            <a:chOff x="0" y="0"/>
            <a:chExt cx="3010476" cy="2127664"/>
          </a:xfrm>
        </p:grpSpPr>
        <p:sp>
          <p:nvSpPr>
            <p:cNvPr name="Freeform 15" id="15" descr="Graficul 2"/>
            <p:cNvSpPr/>
            <p:nvPr/>
          </p:nvSpPr>
          <p:spPr>
            <a:xfrm flipH="false" flipV="false" rot="0">
              <a:off x="0" y="0"/>
              <a:ext cx="3010535" cy="2127631"/>
            </a:xfrm>
            <a:custGeom>
              <a:avLst/>
              <a:gdLst/>
              <a:ahLst/>
              <a:cxnLst/>
              <a:rect r="r" b="b" t="t" l="l"/>
              <a:pathLst>
                <a:path h="2127631" w="3010535">
                  <a:moveTo>
                    <a:pt x="0" y="0"/>
                  </a:moveTo>
                  <a:lnTo>
                    <a:pt x="3010535" y="0"/>
                  </a:lnTo>
                  <a:lnTo>
                    <a:pt x="3010535" y="2127631"/>
                  </a:lnTo>
                  <a:lnTo>
                    <a:pt x="0" y="2127631"/>
                  </a:lnTo>
                  <a:lnTo>
                    <a:pt x="0" y="0"/>
                  </a:lnTo>
                  <a:close/>
                </a:path>
              </a:pathLst>
            </a:custGeom>
            <a:blipFill>
              <a:blip r:embed="rId6"/>
              <a:stretch>
                <a:fillRect l="0" t="0" r="1" b="-62"/>
              </a:stretch>
            </a:blipFill>
          </p:spPr>
        </p:sp>
      </p:grpSp>
      <p:grpSp>
        <p:nvGrpSpPr>
          <p:cNvPr name="Group 16" id="16"/>
          <p:cNvGrpSpPr>
            <a:grpSpLocks noChangeAspect="true"/>
          </p:cNvGrpSpPr>
          <p:nvPr/>
        </p:nvGrpSpPr>
        <p:grpSpPr>
          <a:xfrm rot="0">
            <a:off x="1139991" y="9374787"/>
            <a:ext cx="2931886" cy="625832"/>
            <a:chOff x="0" y="0"/>
            <a:chExt cx="3909182" cy="834442"/>
          </a:xfrm>
        </p:grpSpPr>
        <p:sp>
          <p:nvSpPr>
            <p:cNvPr name="Freeform 17" id="17" descr="Imaginea 2"/>
            <p:cNvSpPr/>
            <p:nvPr/>
          </p:nvSpPr>
          <p:spPr>
            <a:xfrm flipH="false" flipV="false" rot="0">
              <a:off x="0" y="0"/>
              <a:ext cx="3909187" cy="834390"/>
            </a:xfrm>
            <a:custGeom>
              <a:avLst/>
              <a:gdLst/>
              <a:ahLst/>
              <a:cxnLst/>
              <a:rect r="r" b="b" t="t" l="l"/>
              <a:pathLst>
                <a:path h="834390" w="3909187">
                  <a:moveTo>
                    <a:pt x="0" y="0"/>
                  </a:moveTo>
                  <a:lnTo>
                    <a:pt x="3909187" y="0"/>
                  </a:lnTo>
                  <a:lnTo>
                    <a:pt x="3909187" y="834390"/>
                  </a:lnTo>
                  <a:lnTo>
                    <a:pt x="0" y="834390"/>
                  </a:lnTo>
                  <a:lnTo>
                    <a:pt x="0" y="0"/>
                  </a:lnTo>
                  <a:close/>
                </a:path>
              </a:pathLst>
            </a:custGeom>
            <a:blipFill>
              <a:blip r:embed="rId7"/>
              <a:stretch>
                <a:fillRect l="0" t="0" r="-324" b="-6"/>
              </a:stretch>
            </a:blipFill>
          </p:spPr>
        </p:sp>
      </p:grpSp>
      <p:sp>
        <p:nvSpPr>
          <p:cNvPr name="TextBox 18" id="18"/>
          <p:cNvSpPr txBox="true"/>
          <p:nvPr/>
        </p:nvSpPr>
        <p:spPr>
          <a:xfrm rot="0">
            <a:off x="4369203" y="9263305"/>
            <a:ext cx="11973932" cy="723900"/>
          </a:xfrm>
          <a:prstGeom prst="rect">
            <a:avLst/>
          </a:prstGeom>
        </p:spPr>
        <p:txBody>
          <a:bodyPr anchor="t" rtlCol="false" tIns="0" lIns="0" bIns="0" rIns="0">
            <a:spAutoFit/>
          </a:bodyPr>
          <a:lstStyle/>
          <a:p>
            <a:pPr algn="l" marL="0" indent="0" lvl="0">
              <a:lnSpc>
                <a:spcPts val="1800"/>
              </a:lnSpc>
            </a:pPr>
            <a:r>
              <a:rPr lang="en-US" sz="1500">
                <a:solidFill>
                  <a:srgbClr val="2C2C2C"/>
                </a:solidFill>
                <a:latin typeface="Calibri (MS)"/>
                <a:ea typeface="Calibri (MS)"/>
                <a:cs typeface="Calibri (MS)"/>
                <a:sym typeface="Calibri (MS)"/>
              </a:rPr>
              <a:t>Finanțat de Uniunea Europeană. Părerile și opiniile exprimate aparțin exclusiv autorului/autorilor și nu reflectă neapărat opiniile Uniunii Europene sau ale Agenției Executive Europene pentru Educație și Cultură (EACEA). Nici Uniunea Europeană, nici EACEA nu pot fi trase la răspundere pentru acestea. [Numărul proiectului: 2023-1-CY02-KA220-YOU-000154272]</a:t>
            </a:r>
          </a:p>
        </p:txBody>
      </p:sp>
      <p:grpSp>
        <p:nvGrpSpPr>
          <p:cNvPr name="Group 19" id="19"/>
          <p:cNvGrpSpPr/>
          <p:nvPr/>
        </p:nvGrpSpPr>
        <p:grpSpPr>
          <a:xfrm rot="0">
            <a:off x="601987" y="3285713"/>
            <a:ext cx="13922550" cy="2011500"/>
            <a:chOff x="0" y="0"/>
            <a:chExt cx="18563400" cy="2682000"/>
          </a:xfrm>
        </p:grpSpPr>
        <p:sp>
          <p:nvSpPr>
            <p:cNvPr name="Freeform 20" id="20"/>
            <p:cNvSpPr/>
            <p:nvPr/>
          </p:nvSpPr>
          <p:spPr>
            <a:xfrm flipH="false" flipV="false" rot="0">
              <a:off x="0" y="0"/>
              <a:ext cx="18563400" cy="2682000"/>
            </a:xfrm>
            <a:custGeom>
              <a:avLst/>
              <a:gdLst/>
              <a:ahLst/>
              <a:cxnLst/>
              <a:rect r="r" b="b" t="t" l="l"/>
              <a:pathLst>
                <a:path h="2682000" w="18563400">
                  <a:moveTo>
                    <a:pt x="0" y="0"/>
                  </a:moveTo>
                  <a:lnTo>
                    <a:pt x="18563400" y="0"/>
                  </a:lnTo>
                  <a:lnTo>
                    <a:pt x="18563400" y="2682000"/>
                  </a:lnTo>
                  <a:lnTo>
                    <a:pt x="0" y="2682000"/>
                  </a:lnTo>
                  <a:close/>
                </a:path>
              </a:pathLst>
            </a:custGeom>
            <a:solidFill>
              <a:srgbClr val="000000">
                <a:alpha val="0"/>
              </a:srgbClr>
            </a:solidFill>
          </p:spPr>
        </p:sp>
        <p:sp>
          <p:nvSpPr>
            <p:cNvPr name="TextBox 21" id="21"/>
            <p:cNvSpPr txBox="true"/>
            <p:nvPr/>
          </p:nvSpPr>
          <p:spPr>
            <a:xfrm>
              <a:off x="0" y="-38100"/>
              <a:ext cx="18563400" cy="2720100"/>
            </a:xfrm>
            <a:prstGeom prst="rect">
              <a:avLst/>
            </a:prstGeom>
          </p:spPr>
          <p:txBody>
            <a:bodyPr anchor="ctr" rtlCol="false" tIns="0" lIns="0" bIns="0" rIns="0"/>
            <a:lstStyle/>
            <a:p>
              <a:pPr algn="l" marL="0" indent="0" lvl="0">
                <a:lnSpc>
                  <a:spcPts val="4536"/>
                </a:lnSpc>
              </a:pPr>
              <a:r>
                <a:rPr lang="en-US" b="true" sz="4200">
                  <a:solidFill>
                    <a:srgbClr val="70C573"/>
                  </a:solidFill>
                  <a:latin typeface="Calibri (MS) Bold"/>
                  <a:ea typeface="Calibri (MS) Bold"/>
                  <a:cs typeface="Calibri (MS) Bold"/>
                  <a:sym typeface="Calibri (MS) Bold"/>
                </a:rPr>
                <a:t>Obiective:</a:t>
              </a:r>
            </a:p>
          </p:txBody>
        </p:sp>
      </p:grpSp>
      <p:grpSp>
        <p:nvGrpSpPr>
          <p:cNvPr name="Group 22" id="22"/>
          <p:cNvGrpSpPr/>
          <p:nvPr/>
        </p:nvGrpSpPr>
        <p:grpSpPr>
          <a:xfrm rot="0">
            <a:off x="601987" y="5493075"/>
            <a:ext cx="14137650" cy="1939050"/>
            <a:chOff x="0" y="0"/>
            <a:chExt cx="18850200" cy="2585400"/>
          </a:xfrm>
        </p:grpSpPr>
        <p:sp>
          <p:nvSpPr>
            <p:cNvPr name="Freeform 23" id="23"/>
            <p:cNvSpPr/>
            <p:nvPr/>
          </p:nvSpPr>
          <p:spPr>
            <a:xfrm flipH="false" flipV="false" rot="0">
              <a:off x="0" y="0"/>
              <a:ext cx="18850200" cy="2585400"/>
            </a:xfrm>
            <a:custGeom>
              <a:avLst/>
              <a:gdLst/>
              <a:ahLst/>
              <a:cxnLst/>
              <a:rect r="r" b="b" t="t" l="l"/>
              <a:pathLst>
                <a:path h="2585400" w="18850200">
                  <a:moveTo>
                    <a:pt x="0" y="0"/>
                  </a:moveTo>
                  <a:lnTo>
                    <a:pt x="18850200" y="0"/>
                  </a:lnTo>
                  <a:lnTo>
                    <a:pt x="18850200" y="2585400"/>
                  </a:lnTo>
                  <a:lnTo>
                    <a:pt x="0" y="2585400"/>
                  </a:lnTo>
                  <a:close/>
                </a:path>
              </a:pathLst>
            </a:custGeom>
            <a:solidFill>
              <a:srgbClr val="000000">
                <a:alpha val="0"/>
              </a:srgbClr>
            </a:solidFill>
          </p:spPr>
        </p:sp>
        <p:sp>
          <p:nvSpPr>
            <p:cNvPr name="TextBox 24" id="24"/>
            <p:cNvSpPr txBox="true"/>
            <p:nvPr/>
          </p:nvSpPr>
          <p:spPr>
            <a:xfrm>
              <a:off x="0" y="-19050"/>
              <a:ext cx="18850200" cy="2604450"/>
            </a:xfrm>
            <a:prstGeom prst="rect">
              <a:avLst/>
            </a:prstGeom>
          </p:spPr>
          <p:txBody>
            <a:bodyPr anchor="ctr" rtlCol="false" tIns="0" lIns="0" bIns="0" rIns="0"/>
            <a:lstStyle/>
            <a:p>
              <a:pPr algn="l" marL="0" indent="0" lvl="0">
                <a:lnSpc>
                  <a:spcPts val="3078"/>
                </a:lnSpc>
              </a:pPr>
              <a:r>
                <a:rPr lang="en-US" sz="2850" i="true">
                  <a:solidFill>
                    <a:srgbClr val="DBC2D4"/>
                  </a:solidFill>
                  <a:latin typeface="Calibri (MS) Italics"/>
                  <a:ea typeface="Calibri (MS) Italics"/>
                  <a:cs typeface="Calibri (MS) Italics"/>
                  <a:sym typeface="Calibri (MS) Italics"/>
                </a:rPr>
                <a:t>1. Înțelegerea rolului politicilor și guvernanței în turismul durabil.</a:t>
              </a:r>
            </a:p>
            <a:p>
              <a:pPr algn="l" marL="0" indent="0" lvl="0">
                <a:lnSpc>
                  <a:spcPts val="3078"/>
                </a:lnSpc>
              </a:pPr>
              <a:r>
                <a:rPr lang="en-US" sz="2850" i="true">
                  <a:solidFill>
                    <a:srgbClr val="DBC2D4"/>
                  </a:solidFill>
                  <a:latin typeface="Calibri (MS) Italics"/>
                  <a:ea typeface="Calibri (MS) Italics"/>
                  <a:cs typeface="Calibri (MS) Italics"/>
                  <a:sym typeface="Calibri (MS) Italics"/>
                </a:rPr>
                <a:t>2. Evaluarea politicilor și reglementărilor cheie care susțin turismul durabil.</a:t>
              </a:r>
            </a:p>
          </p:txBody>
        </p:sp>
      </p:grpSp>
    </p:spTree>
  </p:cSld>
  <p:clrMapOvr>
    <a:masterClrMapping/>
  </p:clrMapOvr>
</p:sld>
</file>

<file path=ppt/slides/slide4.xml><?xml version="1.0" encoding="utf-8"?>
<p:sld xmlns:p="http://schemas.openxmlformats.org/presentationml/2006/main" xmlns:a="http://schemas.openxmlformats.org/drawingml/2006/main" xmlns:r="http://schemas.openxmlformats.org/officeDocument/2006/relationships">
  <p:cSld>
    <p:bg>
      <p:bgPr>
        <a:solidFill>
          <a:srgbClr val="F2F2F2"/>
        </a:solidFill>
      </p:bgPr>
    </p:bg>
    <p:spTree>
      <p:nvGrpSpPr>
        <p:cNvPr id="1" name=""/>
        <p:cNvGrpSpPr/>
        <p:nvPr/>
      </p:nvGrpSpPr>
      <p:grpSpPr>
        <a:xfrm>
          <a:off x="0" y="0"/>
          <a:ext cx="0" cy="0"/>
          <a:chOff x="0" y="0"/>
          <a:chExt cx="0" cy="0"/>
        </a:xfrm>
      </p:grpSpPr>
      <p:grpSp>
        <p:nvGrpSpPr>
          <p:cNvPr name="Group 2" id="2"/>
          <p:cNvGrpSpPr/>
          <p:nvPr/>
        </p:nvGrpSpPr>
        <p:grpSpPr>
          <a:xfrm rot="0">
            <a:off x="0" y="0"/>
            <a:ext cx="18288000" cy="1196282"/>
            <a:chOff x="0" y="0"/>
            <a:chExt cx="24384000" cy="1595042"/>
          </a:xfrm>
        </p:grpSpPr>
        <p:sp>
          <p:nvSpPr>
            <p:cNvPr name="Freeform 3" id="3"/>
            <p:cNvSpPr/>
            <p:nvPr/>
          </p:nvSpPr>
          <p:spPr>
            <a:xfrm flipH="false" flipV="false" rot="0">
              <a:off x="0" y="0"/>
              <a:ext cx="24384000" cy="1594993"/>
            </a:xfrm>
            <a:custGeom>
              <a:avLst/>
              <a:gdLst/>
              <a:ahLst/>
              <a:cxnLst/>
              <a:rect r="r" b="b" t="t" l="l"/>
              <a:pathLst>
                <a:path h="1594993" w="24384000">
                  <a:moveTo>
                    <a:pt x="0" y="0"/>
                  </a:moveTo>
                  <a:lnTo>
                    <a:pt x="24384000" y="0"/>
                  </a:lnTo>
                  <a:lnTo>
                    <a:pt x="24384000" y="1594993"/>
                  </a:lnTo>
                  <a:lnTo>
                    <a:pt x="0" y="1594993"/>
                  </a:lnTo>
                  <a:close/>
                </a:path>
              </a:pathLst>
            </a:custGeom>
            <a:solidFill>
              <a:srgbClr val="70C573"/>
            </a:solidFill>
          </p:spPr>
        </p:sp>
      </p:grpSp>
      <p:grpSp>
        <p:nvGrpSpPr>
          <p:cNvPr name="Group 4" id="4"/>
          <p:cNvGrpSpPr/>
          <p:nvPr/>
        </p:nvGrpSpPr>
        <p:grpSpPr>
          <a:xfrm rot="0">
            <a:off x="146952" y="122460"/>
            <a:ext cx="17916532" cy="1148924"/>
            <a:chOff x="0" y="0"/>
            <a:chExt cx="23888710" cy="1531899"/>
          </a:xfrm>
        </p:grpSpPr>
        <p:sp>
          <p:nvSpPr>
            <p:cNvPr name="Freeform 5" id="5"/>
            <p:cNvSpPr/>
            <p:nvPr/>
          </p:nvSpPr>
          <p:spPr>
            <a:xfrm flipH="false" flipV="false" rot="0">
              <a:off x="0" y="0"/>
              <a:ext cx="23888709" cy="1531899"/>
            </a:xfrm>
            <a:custGeom>
              <a:avLst/>
              <a:gdLst/>
              <a:ahLst/>
              <a:cxnLst/>
              <a:rect r="r" b="b" t="t" l="l"/>
              <a:pathLst>
                <a:path h="1531899" w="23888709">
                  <a:moveTo>
                    <a:pt x="0" y="0"/>
                  </a:moveTo>
                  <a:lnTo>
                    <a:pt x="23888709" y="0"/>
                  </a:lnTo>
                  <a:lnTo>
                    <a:pt x="23888709" y="1531899"/>
                  </a:lnTo>
                  <a:lnTo>
                    <a:pt x="0" y="1531899"/>
                  </a:lnTo>
                  <a:close/>
                </a:path>
              </a:pathLst>
            </a:custGeom>
            <a:solidFill>
              <a:srgbClr val="000000">
                <a:alpha val="0"/>
              </a:srgbClr>
            </a:solidFill>
          </p:spPr>
        </p:sp>
        <p:sp>
          <p:nvSpPr>
            <p:cNvPr name="TextBox 6" id="6"/>
            <p:cNvSpPr txBox="true"/>
            <p:nvPr/>
          </p:nvSpPr>
          <p:spPr>
            <a:xfrm>
              <a:off x="0" y="-57150"/>
              <a:ext cx="23888710" cy="1589049"/>
            </a:xfrm>
            <a:prstGeom prst="rect">
              <a:avLst/>
            </a:prstGeom>
          </p:spPr>
          <p:txBody>
            <a:bodyPr anchor="ctr" rtlCol="false" tIns="0" lIns="0" bIns="0" rIns="0"/>
            <a:lstStyle/>
            <a:p>
              <a:pPr algn="l" marL="0" indent="0" lvl="0">
                <a:lnSpc>
                  <a:spcPts val="6156"/>
                </a:lnSpc>
              </a:pPr>
              <a:r>
                <a:rPr lang="en-US" sz="5700">
                  <a:solidFill>
                    <a:srgbClr val="F2F2F2"/>
                  </a:solidFill>
                  <a:latin typeface="Calibri (MS)"/>
                  <a:ea typeface="Calibri (MS)"/>
                  <a:cs typeface="Calibri (MS)"/>
                  <a:sym typeface="Calibri (MS)"/>
                </a:rPr>
                <a:t>Înțelegerea rolului politicilor și guvernării</a:t>
              </a:r>
            </a:p>
          </p:txBody>
        </p:sp>
      </p:grpSp>
      <p:sp>
        <p:nvSpPr>
          <p:cNvPr name="TextBox 7" id="7"/>
          <p:cNvSpPr txBox="true"/>
          <p:nvPr/>
        </p:nvSpPr>
        <p:spPr>
          <a:xfrm rot="0">
            <a:off x="192655" y="1292112"/>
            <a:ext cx="17101126" cy="3110678"/>
          </a:xfrm>
          <a:prstGeom prst="rect">
            <a:avLst/>
          </a:prstGeom>
        </p:spPr>
        <p:txBody>
          <a:bodyPr anchor="t" rtlCol="false" tIns="0" lIns="0" bIns="0" rIns="0">
            <a:spAutoFit/>
          </a:bodyPr>
          <a:lstStyle/>
          <a:p>
            <a:pPr algn="l" marL="0" indent="0" lvl="0">
              <a:lnSpc>
                <a:spcPts val="3496"/>
              </a:lnSpc>
            </a:pPr>
            <a:r>
              <a:rPr lang="en-US" sz="2700">
                <a:solidFill>
                  <a:srgbClr val="616161"/>
                </a:solidFill>
                <a:latin typeface="Calibri (MS)"/>
                <a:ea typeface="Calibri (MS)"/>
                <a:cs typeface="Calibri (MS)"/>
                <a:sym typeface="Calibri (MS)"/>
              </a:rPr>
              <a:t>Politicile și guvernanța joacă un rol important în modul în care turismul este dezvoltat și gestionat. </a:t>
            </a:r>
          </a:p>
          <a:p>
            <a:pPr algn="l" marL="0" indent="0" lvl="0">
              <a:lnSpc>
                <a:spcPts val="3496"/>
              </a:lnSpc>
            </a:pPr>
            <a:r>
              <a:rPr lang="en-US" sz="2700">
                <a:solidFill>
                  <a:srgbClr val="616161"/>
                </a:solidFill>
                <a:latin typeface="Calibri (MS)"/>
                <a:ea typeface="Calibri (MS)"/>
                <a:cs typeface="Calibri (MS)"/>
                <a:sym typeface="Calibri (MS)"/>
              </a:rPr>
              <a:t>Acestea contribuie la asigurarea faptului că turismul aduce beneficii comunităților locale, protejează mediul și susține creșterea economică. </a:t>
            </a:r>
          </a:p>
          <a:p>
            <a:pPr algn="l" marL="0" indent="0" lvl="0">
              <a:lnSpc>
                <a:spcPts val="3496"/>
              </a:lnSpc>
            </a:pPr>
            <a:r>
              <a:rPr lang="en-US" sz="2700">
                <a:solidFill>
                  <a:srgbClr val="616161"/>
                </a:solidFill>
                <a:latin typeface="Calibri (MS)"/>
                <a:ea typeface="Calibri (MS)"/>
                <a:cs typeface="Calibri (MS)"/>
                <a:sym typeface="Calibri (MS)"/>
              </a:rPr>
              <a:t>Ei funcționează prin:</a:t>
            </a:r>
          </a:p>
          <a:p>
            <a:pPr algn="l" marL="660082" indent="-330041" lvl="1">
              <a:lnSpc>
                <a:spcPts val="3496"/>
              </a:lnSpc>
              <a:buAutoNum type="arabicPeriod" startAt="1"/>
            </a:pPr>
            <a:r>
              <a:rPr lang="en-US" b="true" sz="2700">
                <a:solidFill>
                  <a:srgbClr val="616161"/>
                </a:solidFill>
                <a:latin typeface="Calibri (MS) Bold"/>
                <a:ea typeface="Calibri (MS) Bold"/>
                <a:cs typeface="Calibri (MS) Bold"/>
                <a:sym typeface="Calibri (MS) Bold"/>
              </a:rPr>
              <a:t>Stabilirea de standarde și linii directoare</a:t>
            </a:r>
          </a:p>
          <a:p>
            <a:pPr algn="l" marL="660082" indent="-330041" lvl="1">
              <a:lnSpc>
                <a:spcPts val="3496"/>
              </a:lnSpc>
              <a:buAutoNum type="arabicPeriod" startAt="1"/>
            </a:pPr>
            <a:r>
              <a:rPr lang="en-US" b="true" sz="2700">
                <a:solidFill>
                  <a:srgbClr val="616161"/>
                </a:solidFill>
                <a:latin typeface="Calibri (MS) Bold"/>
                <a:ea typeface="Calibri (MS) Bold"/>
                <a:cs typeface="Calibri (MS) Bold"/>
                <a:sym typeface="Calibri (MS) Bold"/>
              </a:rPr>
              <a:t>Promovarea practicilor sustenabile</a:t>
            </a:r>
          </a:p>
          <a:p>
            <a:pPr algn="l" marL="660082" indent="-330041" lvl="1">
              <a:lnSpc>
                <a:spcPts val="3496"/>
              </a:lnSpc>
              <a:buAutoNum type="arabicPeriod" startAt="1"/>
            </a:pPr>
            <a:r>
              <a:rPr lang="en-US" b="true" sz="2700">
                <a:solidFill>
                  <a:srgbClr val="616161"/>
                </a:solidFill>
                <a:latin typeface="Calibri (MS) Bold"/>
                <a:ea typeface="Calibri (MS) Bold"/>
                <a:cs typeface="Calibri (MS) Bold"/>
                <a:sym typeface="Calibri (MS) Bold"/>
              </a:rPr>
              <a:t>Asigurarea implicării comunității</a:t>
            </a:r>
          </a:p>
        </p:txBody>
      </p:sp>
      <p:grpSp>
        <p:nvGrpSpPr>
          <p:cNvPr name="Group 8" id="8"/>
          <p:cNvGrpSpPr>
            <a:grpSpLocks noChangeAspect="true"/>
          </p:cNvGrpSpPr>
          <p:nvPr/>
        </p:nvGrpSpPr>
        <p:grpSpPr>
          <a:xfrm rot="0">
            <a:off x="7185546" y="3203811"/>
            <a:ext cx="9811066" cy="6923966"/>
            <a:chOff x="0" y="0"/>
            <a:chExt cx="13081422" cy="9231954"/>
          </a:xfrm>
        </p:grpSpPr>
        <p:sp>
          <p:nvSpPr>
            <p:cNvPr name="Freeform 9" id="9"/>
            <p:cNvSpPr/>
            <p:nvPr/>
          </p:nvSpPr>
          <p:spPr>
            <a:xfrm flipH="false" flipV="false" rot="0">
              <a:off x="0" y="0"/>
              <a:ext cx="13081381" cy="9232011"/>
            </a:xfrm>
            <a:custGeom>
              <a:avLst/>
              <a:gdLst/>
              <a:ahLst/>
              <a:cxnLst/>
              <a:rect r="r" b="b" t="t" l="l"/>
              <a:pathLst>
                <a:path h="9232011" w="13081381">
                  <a:moveTo>
                    <a:pt x="0" y="0"/>
                  </a:moveTo>
                  <a:lnTo>
                    <a:pt x="13081381" y="0"/>
                  </a:lnTo>
                  <a:lnTo>
                    <a:pt x="13081381" y="9232011"/>
                  </a:lnTo>
                  <a:lnTo>
                    <a:pt x="0" y="9232011"/>
                  </a:lnTo>
                  <a:lnTo>
                    <a:pt x="0" y="0"/>
                  </a:lnTo>
                  <a:close/>
                </a:path>
              </a:pathLst>
            </a:custGeom>
            <a:blipFill>
              <a:blip r:embed="rId3"/>
              <a:stretch>
                <a:fillRect l="0" t="-1687" r="0" b="-1687"/>
              </a:stretch>
            </a:blipFill>
          </p:spPr>
        </p:sp>
      </p:grpSp>
    </p:spTree>
  </p:cSld>
  <p:clrMapOvr>
    <a:masterClrMapping/>
  </p:clrMapOvr>
</p:sld>
</file>

<file path=ppt/slides/slide5.xml><?xml version="1.0" encoding="utf-8"?>
<p:sld xmlns:p="http://schemas.openxmlformats.org/presentationml/2006/main" xmlns:a="http://schemas.openxmlformats.org/drawingml/2006/main" xmlns:r="http://schemas.openxmlformats.org/officeDocument/2006/relationships">
  <p:cSld>
    <p:bg>
      <p:bgPr>
        <a:solidFill>
          <a:srgbClr val="F2F2F2"/>
        </a:solidFill>
      </p:bgPr>
    </p:bg>
    <p:spTree>
      <p:nvGrpSpPr>
        <p:cNvPr id="1" name=""/>
        <p:cNvGrpSpPr/>
        <p:nvPr/>
      </p:nvGrpSpPr>
      <p:grpSpPr>
        <a:xfrm>
          <a:off x="0" y="0"/>
          <a:ext cx="0" cy="0"/>
          <a:chOff x="0" y="0"/>
          <a:chExt cx="0" cy="0"/>
        </a:xfrm>
      </p:grpSpPr>
      <p:grpSp>
        <p:nvGrpSpPr>
          <p:cNvPr name="Group 2" id="2"/>
          <p:cNvGrpSpPr/>
          <p:nvPr/>
        </p:nvGrpSpPr>
        <p:grpSpPr>
          <a:xfrm rot="0">
            <a:off x="0" y="0"/>
            <a:ext cx="18288000" cy="1196282"/>
            <a:chOff x="0" y="0"/>
            <a:chExt cx="24384000" cy="1595042"/>
          </a:xfrm>
        </p:grpSpPr>
        <p:sp>
          <p:nvSpPr>
            <p:cNvPr name="Freeform 3" id="3"/>
            <p:cNvSpPr/>
            <p:nvPr/>
          </p:nvSpPr>
          <p:spPr>
            <a:xfrm flipH="false" flipV="false" rot="0">
              <a:off x="0" y="0"/>
              <a:ext cx="24384000" cy="1594993"/>
            </a:xfrm>
            <a:custGeom>
              <a:avLst/>
              <a:gdLst/>
              <a:ahLst/>
              <a:cxnLst/>
              <a:rect r="r" b="b" t="t" l="l"/>
              <a:pathLst>
                <a:path h="1594993" w="24384000">
                  <a:moveTo>
                    <a:pt x="0" y="0"/>
                  </a:moveTo>
                  <a:lnTo>
                    <a:pt x="24384000" y="0"/>
                  </a:lnTo>
                  <a:lnTo>
                    <a:pt x="24384000" y="1594993"/>
                  </a:lnTo>
                  <a:lnTo>
                    <a:pt x="0" y="1594993"/>
                  </a:lnTo>
                  <a:close/>
                </a:path>
              </a:pathLst>
            </a:custGeom>
            <a:solidFill>
              <a:srgbClr val="70C573"/>
            </a:solidFill>
          </p:spPr>
        </p:sp>
      </p:grpSp>
      <p:grpSp>
        <p:nvGrpSpPr>
          <p:cNvPr name="Group 4" id="4"/>
          <p:cNvGrpSpPr/>
          <p:nvPr/>
        </p:nvGrpSpPr>
        <p:grpSpPr>
          <a:xfrm rot="0">
            <a:off x="146952" y="122460"/>
            <a:ext cx="18676722" cy="1148924"/>
            <a:chOff x="0" y="0"/>
            <a:chExt cx="24902296" cy="1531899"/>
          </a:xfrm>
        </p:grpSpPr>
        <p:sp>
          <p:nvSpPr>
            <p:cNvPr name="Freeform 5" id="5"/>
            <p:cNvSpPr/>
            <p:nvPr/>
          </p:nvSpPr>
          <p:spPr>
            <a:xfrm flipH="false" flipV="false" rot="0">
              <a:off x="0" y="0"/>
              <a:ext cx="24902295" cy="1531899"/>
            </a:xfrm>
            <a:custGeom>
              <a:avLst/>
              <a:gdLst/>
              <a:ahLst/>
              <a:cxnLst/>
              <a:rect r="r" b="b" t="t" l="l"/>
              <a:pathLst>
                <a:path h="1531899" w="24902295">
                  <a:moveTo>
                    <a:pt x="0" y="0"/>
                  </a:moveTo>
                  <a:lnTo>
                    <a:pt x="24902295" y="0"/>
                  </a:lnTo>
                  <a:lnTo>
                    <a:pt x="24902295" y="1531899"/>
                  </a:lnTo>
                  <a:lnTo>
                    <a:pt x="0" y="1531899"/>
                  </a:lnTo>
                  <a:close/>
                </a:path>
              </a:pathLst>
            </a:custGeom>
            <a:solidFill>
              <a:srgbClr val="000000">
                <a:alpha val="0"/>
              </a:srgbClr>
            </a:solidFill>
          </p:spPr>
        </p:sp>
        <p:sp>
          <p:nvSpPr>
            <p:cNvPr name="TextBox 6" id="6"/>
            <p:cNvSpPr txBox="true"/>
            <p:nvPr/>
          </p:nvSpPr>
          <p:spPr>
            <a:xfrm>
              <a:off x="0" y="-57150"/>
              <a:ext cx="24902296" cy="1589049"/>
            </a:xfrm>
            <a:prstGeom prst="rect">
              <a:avLst/>
            </a:prstGeom>
          </p:spPr>
          <p:txBody>
            <a:bodyPr anchor="ctr" rtlCol="false" tIns="0" lIns="0" bIns="0" rIns="0"/>
            <a:lstStyle/>
            <a:p>
              <a:pPr algn="l" marL="0" indent="0" lvl="0">
                <a:lnSpc>
                  <a:spcPts val="6156"/>
                </a:lnSpc>
              </a:pPr>
              <a:r>
                <a:rPr lang="en-US" sz="5700">
                  <a:solidFill>
                    <a:srgbClr val="F2F2F2"/>
                  </a:solidFill>
                  <a:latin typeface="Calibri (MS)"/>
                  <a:ea typeface="Calibri (MS)"/>
                  <a:cs typeface="Calibri (MS)"/>
                  <a:sym typeface="Calibri (MS)"/>
                </a:rPr>
                <a:t>Politici și reglementări cheie care susțin turismul durabil</a:t>
              </a:r>
            </a:p>
          </p:txBody>
        </p:sp>
      </p:grpSp>
      <p:grpSp>
        <p:nvGrpSpPr>
          <p:cNvPr name="Group 7" id="7"/>
          <p:cNvGrpSpPr/>
          <p:nvPr/>
        </p:nvGrpSpPr>
        <p:grpSpPr>
          <a:xfrm rot="0">
            <a:off x="537375" y="1282087"/>
            <a:ext cx="8383050" cy="8943300"/>
            <a:chOff x="0" y="0"/>
            <a:chExt cx="11177400" cy="11924400"/>
          </a:xfrm>
        </p:grpSpPr>
        <p:sp>
          <p:nvSpPr>
            <p:cNvPr name="Freeform 8" id="8"/>
            <p:cNvSpPr/>
            <p:nvPr/>
          </p:nvSpPr>
          <p:spPr>
            <a:xfrm flipH="false" flipV="false" rot="0">
              <a:off x="0" y="0"/>
              <a:ext cx="11177400" cy="11924400"/>
            </a:xfrm>
            <a:custGeom>
              <a:avLst/>
              <a:gdLst/>
              <a:ahLst/>
              <a:cxnLst/>
              <a:rect r="r" b="b" t="t" l="l"/>
              <a:pathLst>
                <a:path h="11924400" w="11177400">
                  <a:moveTo>
                    <a:pt x="0" y="0"/>
                  </a:moveTo>
                  <a:lnTo>
                    <a:pt x="11177400" y="0"/>
                  </a:lnTo>
                  <a:lnTo>
                    <a:pt x="11177400" y="11924400"/>
                  </a:lnTo>
                  <a:lnTo>
                    <a:pt x="0" y="11924400"/>
                  </a:lnTo>
                  <a:close/>
                </a:path>
              </a:pathLst>
            </a:custGeom>
            <a:solidFill>
              <a:srgbClr val="000000">
                <a:alpha val="0"/>
              </a:srgbClr>
            </a:solidFill>
          </p:spPr>
        </p:sp>
        <p:sp>
          <p:nvSpPr>
            <p:cNvPr name="TextBox 9" id="9"/>
            <p:cNvSpPr txBox="true"/>
            <p:nvPr/>
          </p:nvSpPr>
          <p:spPr>
            <a:xfrm>
              <a:off x="0" y="-123825"/>
              <a:ext cx="11177400" cy="12048225"/>
            </a:xfrm>
            <a:prstGeom prst="rect">
              <a:avLst/>
            </a:prstGeom>
          </p:spPr>
          <p:txBody>
            <a:bodyPr anchor="ctr" rtlCol="false" tIns="0" lIns="0" bIns="0" rIns="0"/>
            <a:lstStyle/>
            <a:p>
              <a:pPr algn="l" marL="0" indent="0" lvl="0">
                <a:lnSpc>
                  <a:spcPts val="4967"/>
                </a:lnSpc>
              </a:pPr>
              <a:r>
                <a:rPr lang="en-US" b="true" sz="3600">
                  <a:solidFill>
                    <a:srgbClr val="A56793"/>
                  </a:solidFill>
                  <a:latin typeface="Calibri (MS) Bold"/>
                  <a:ea typeface="Calibri (MS) Bold"/>
                  <a:cs typeface="Calibri (MS) Bold"/>
                  <a:sym typeface="Calibri (MS) Bold"/>
                </a:rPr>
                <a:t>1. Legi privind protecția mediului</a:t>
              </a:r>
            </a:p>
            <a:p>
              <a:pPr algn="l" marL="0" indent="0" lvl="0">
                <a:lnSpc>
                  <a:spcPts val="4967"/>
                </a:lnSpc>
              </a:pPr>
              <a:r>
                <a:rPr lang="en-US" sz="3600">
                  <a:solidFill>
                    <a:srgbClr val="000000"/>
                  </a:solidFill>
                  <a:latin typeface="Calibri (MS)"/>
                  <a:ea typeface="Calibri (MS)"/>
                  <a:cs typeface="Calibri (MS)"/>
                  <a:sym typeface="Calibri (MS)"/>
                </a:rPr>
                <a:t>Aceste legi sunt concepute pentru a proteja resursele naturale și a minimiza daunele aduse mediului de activitățile turistice. Sunt legi care promovează conservarea energiei, utilizarea surselor regenerabile, gestionarea apei și protecția faunei sălbatice.</a:t>
              </a:r>
            </a:p>
          </p:txBody>
        </p:sp>
      </p:grpSp>
      <p:grpSp>
        <p:nvGrpSpPr>
          <p:cNvPr name="Group 10" id="10"/>
          <p:cNvGrpSpPr>
            <a:grpSpLocks noChangeAspect="true"/>
          </p:cNvGrpSpPr>
          <p:nvPr/>
        </p:nvGrpSpPr>
        <p:grpSpPr>
          <a:xfrm rot="0">
            <a:off x="9186038" y="2924812"/>
            <a:ext cx="8601075" cy="5657850"/>
            <a:chOff x="0" y="0"/>
            <a:chExt cx="11468100" cy="7543800"/>
          </a:xfrm>
        </p:grpSpPr>
        <p:sp>
          <p:nvSpPr>
            <p:cNvPr name="Freeform 11" id="11"/>
            <p:cNvSpPr/>
            <p:nvPr/>
          </p:nvSpPr>
          <p:spPr>
            <a:xfrm flipH="false" flipV="false" rot="0">
              <a:off x="0" y="0"/>
              <a:ext cx="11468100" cy="7543800"/>
            </a:xfrm>
            <a:custGeom>
              <a:avLst/>
              <a:gdLst/>
              <a:ahLst/>
              <a:cxnLst/>
              <a:rect r="r" b="b" t="t" l="l"/>
              <a:pathLst>
                <a:path h="7543800" w="11468100">
                  <a:moveTo>
                    <a:pt x="0" y="0"/>
                  </a:moveTo>
                  <a:lnTo>
                    <a:pt x="11468100" y="0"/>
                  </a:lnTo>
                  <a:lnTo>
                    <a:pt x="11468100" y="7543800"/>
                  </a:lnTo>
                  <a:lnTo>
                    <a:pt x="0" y="7543800"/>
                  </a:lnTo>
                  <a:lnTo>
                    <a:pt x="0" y="0"/>
                  </a:lnTo>
                  <a:close/>
                </a:path>
              </a:pathLst>
            </a:custGeom>
            <a:blipFill>
              <a:blip r:embed="rId3"/>
              <a:stretch>
                <a:fillRect l="0" t="-12" r="0" b="-12"/>
              </a:stretch>
            </a:blipFill>
          </p:spPr>
        </p:sp>
      </p:grpSp>
    </p:spTree>
  </p:cSld>
  <p:clrMapOvr>
    <a:masterClrMapping/>
  </p:clrMapOvr>
</p:sld>
</file>

<file path=ppt/slides/slide6.xml><?xml version="1.0" encoding="utf-8"?>
<p:sld xmlns:p="http://schemas.openxmlformats.org/presentationml/2006/main" xmlns:a="http://schemas.openxmlformats.org/drawingml/2006/main" xmlns:r="http://schemas.openxmlformats.org/officeDocument/2006/relationships">
  <p:cSld>
    <p:bg>
      <p:bgPr>
        <a:solidFill>
          <a:srgbClr val="F2F2F2"/>
        </a:solidFill>
      </p:bgPr>
    </p:bg>
    <p:spTree>
      <p:nvGrpSpPr>
        <p:cNvPr id="1" name=""/>
        <p:cNvGrpSpPr/>
        <p:nvPr/>
      </p:nvGrpSpPr>
      <p:grpSpPr>
        <a:xfrm>
          <a:off x="0" y="0"/>
          <a:ext cx="0" cy="0"/>
          <a:chOff x="0" y="0"/>
          <a:chExt cx="0" cy="0"/>
        </a:xfrm>
      </p:grpSpPr>
      <p:grpSp>
        <p:nvGrpSpPr>
          <p:cNvPr name="Group 2" id="2"/>
          <p:cNvGrpSpPr/>
          <p:nvPr/>
        </p:nvGrpSpPr>
        <p:grpSpPr>
          <a:xfrm rot="0">
            <a:off x="0" y="0"/>
            <a:ext cx="18288000" cy="1196282"/>
            <a:chOff x="0" y="0"/>
            <a:chExt cx="24384000" cy="1595042"/>
          </a:xfrm>
        </p:grpSpPr>
        <p:sp>
          <p:nvSpPr>
            <p:cNvPr name="Freeform 3" id="3"/>
            <p:cNvSpPr/>
            <p:nvPr/>
          </p:nvSpPr>
          <p:spPr>
            <a:xfrm flipH="false" flipV="false" rot="0">
              <a:off x="0" y="0"/>
              <a:ext cx="24384000" cy="1594993"/>
            </a:xfrm>
            <a:custGeom>
              <a:avLst/>
              <a:gdLst/>
              <a:ahLst/>
              <a:cxnLst/>
              <a:rect r="r" b="b" t="t" l="l"/>
              <a:pathLst>
                <a:path h="1594993" w="24384000">
                  <a:moveTo>
                    <a:pt x="0" y="0"/>
                  </a:moveTo>
                  <a:lnTo>
                    <a:pt x="24384000" y="0"/>
                  </a:lnTo>
                  <a:lnTo>
                    <a:pt x="24384000" y="1594993"/>
                  </a:lnTo>
                  <a:lnTo>
                    <a:pt x="0" y="1594993"/>
                  </a:lnTo>
                  <a:close/>
                </a:path>
              </a:pathLst>
            </a:custGeom>
            <a:solidFill>
              <a:srgbClr val="70C573"/>
            </a:solidFill>
          </p:spPr>
        </p:sp>
      </p:grpSp>
      <p:grpSp>
        <p:nvGrpSpPr>
          <p:cNvPr name="Group 4" id="4"/>
          <p:cNvGrpSpPr/>
          <p:nvPr/>
        </p:nvGrpSpPr>
        <p:grpSpPr>
          <a:xfrm rot="0">
            <a:off x="146952" y="122460"/>
            <a:ext cx="18141048" cy="1148924"/>
            <a:chOff x="0" y="0"/>
            <a:chExt cx="24188064" cy="1531899"/>
          </a:xfrm>
        </p:grpSpPr>
        <p:sp>
          <p:nvSpPr>
            <p:cNvPr name="Freeform 5" id="5"/>
            <p:cNvSpPr/>
            <p:nvPr/>
          </p:nvSpPr>
          <p:spPr>
            <a:xfrm flipH="false" flipV="false" rot="0">
              <a:off x="0" y="0"/>
              <a:ext cx="24188065" cy="1531899"/>
            </a:xfrm>
            <a:custGeom>
              <a:avLst/>
              <a:gdLst/>
              <a:ahLst/>
              <a:cxnLst/>
              <a:rect r="r" b="b" t="t" l="l"/>
              <a:pathLst>
                <a:path h="1531899" w="24188065">
                  <a:moveTo>
                    <a:pt x="0" y="0"/>
                  </a:moveTo>
                  <a:lnTo>
                    <a:pt x="24188065" y="0"/>
                  </a:lnTo>
                  <a:lnTo>
                    <a:pt x="24188065" y="1531899"/>
                  </a:lnTo>
                  <a:lnTo>
                    <a:pt x="0" y="1531899"/>
                  </a:lnTo>
                  <a:close/>
                </a:path>
              </a:pathLst>
            </a:custGeom>
            <a:solidFill>
              <a:srgbClr val="000000">
                <a:alpha val="0"/>
              </a:srgbClr>
            </a:solidFill>
          </p:spPr>
        </p:sp>
        <p:sp>
          <p:nvSpPr>
            <p:cNvPr name="TextBox 6" id="6"/>
            <p:cNvSpPr txBox="true"/>
            <p:nvPr/>
          </p:nvSpPr>
          <p:spPr>
            <a:xfrm>
              <a:off x="0" y="-57150"/>
              <a:ext cx="24188064" cy="1589049"/>
            </a:xfrm>
            <a:prstGeom prst="rect">
              <a:avLst/>
            </a:prstGeom>
          </p:spPr>
          <p:txBody>
            <a:bodyPr anchor="ctr" rtlCol="false" tIns="0" lIns="0" bIns="0" rIns="0"/>
            <a:lstStyle/>
            <a:p>
              <a:pPr algn="l" marL="0" indent="0" lvl="0">
                <a:lnSpc>
                  <a:spcPts val="6156"/>
                </a:lnSpc>
              </a:pPr>
              <a:r>
                <a:rPr lang="en-US" sz="5700">
                  <a:solidFill>
                    <a:srgbClr val="F2F2F2"/>
                  </a:solidFill>
                  <a:latin typeface="Calibri (MS)"/>
                  <a:ea typeface="Calibri (MS)"/>
                  <a:cs typeface="Calibri (MS)"/>
                  <a:sym typeface="Calibri (MS)"/>
                </a:rPr>
                <a:t>Politici și reglementări cheie care susțin turismul durabil</a:t>
              </a:r>
            </a:p>
          </p:txBody>
        </p:sp>
      </p:grpSp>
      <p:grpSp>
        <p:nvGrpSpPr>
          <p:cNvPr name="Group 7" id="7"/>
          <p:cNvGrpSpPr/>
          <p:nvPr/>
        </p:nvGrpSpPr>
        <p:grpSpPr>
          <a:xfrm rot="0">
            <a:off x="458738" y="1688888"/>
            <a:ext cx="8727300" cy="7906950"/>
            <a:chOff x="0" y="0"/>
            <a:chExt cx="11636400" cy="10542600"/>
          </a:xfrm>
        </p:grpSpPr>
        <p:sp>
          <p:nvSpPr>
            <p:cNvPr name="Freeform 8" id="8"/>
            <p:cNvSpPr/>
            <p:nvPr/>
          </p:nvSpPr>
          <p:spPr>
            <a:xfrm flipH="false" flipV="false" rot="0">
              <a:off x="0" y="0"/>
              <a:ext cx="11636400" cy="10542600"/>
            </a:xfrm>
            <a:custGeom>
              <a:avLst/>
              <a:gdLst/>
              <a:ahLst/>
              <a:cxnLst/>
              <a:rect r="r" b="b" t="t" l="l"/>
              <a:pathLst>
                <a:path h="10542600" w="11636400">
                  <a:moveTo>
                    <a:pt x="0" y="0"/>
                  </a:moveTo>
                  <a:lnTo>
                    <a:pt x="11636400" y="0"/>
                  </a:lnTo>
                  <a:lnTo>
                    <a:pt x="11636400" y="10542600"/>
                  </a:lnTo>
                  <a:lnTo>
                    <a:pt x="0" y="10542600"/>
                  </a:lnTo>
                  <a:close/>
                </a:path>
              </a:pathLst>
            </a:custGeom>
            <a:solidFill>
              <a:srgbClr val="000000">
                <a:alpha val="0"/>
              </a:srgbClr>
            </a:solidFill>
          </p:spPr>
        </p:sp>
        <p:sp>
          <p:nvSpPr>
            <p:cNvPr name="TextBox 9" id="9"/>
            <p:cNvSpPr txBox="true"/>
            <p:nvPr/>
          </p:nvSpPr>
          <p:spPr>
            <a:xfrm>
              <a:off x="0" y="-123825"/>
              <a:ext cx="11636400" cy="10666425"/>
            </a:xfrm>
            <a:prstGeom prst="rect">
              <a:avLst/>
            </a:prstGeom>
          </p:spPr>
          <p:txBody>
            <a:bodyPr anchor="ctr" rtlCol="false" tIns="0" lIns="0" bIns="0" rIns="0"/>
            <a:lstStyle/>
            <a:p>
              <a:pPr algn="l" marL="0" indent="0" lvl="0">
                <a:lnSpc>
                  <a:spcPts val="4967"/>
                </a:lnSpc>
              </a:pPr>
              <a:r>
                <a:rPr lang="en-US" b="true" sz="3600">
                  <a:solidFill>
                    <a:srgbClr val="A56793"/>
                  </a:solidFill>
                  <a:latin typeface="Calibri (MS) Bold"/>
                  <a:ea typeface="Calibri (MS) Bold"/>
                  <a:cs typeface="Calibri (MS) Bold"/>
                  <a:sym typeface="Calibri (MS) Bold"/>
                </a:rPr>
                <a:t>2. Construcții și Dezvoltare</a:t>
              </a:r>
            </a:p>
            <a:p>
              <a:pPr algn="l" marL="0" indent="0" lvl="0">
                <a:lnSpc>
                  <a:spcPts val="4967"/>
                </a:lnSpc>
              </a:pPr>
              <a:r>
                <a:rPr lang="en-US" sz="3600">
                  <a:solidFill>
                    <a:srgbClr val="000000"/>
                  </a:solidFill>
                  <a:latin typeface="Calibri (MS)"/>
                  <a:ea typeface="Calibri (MS)"/>
                  <a:cs typeface="Calibri (MS)"/>
                  <a:sym typeface="Calibri (MS)"/>
                </a:rPr>
                <a:t>Reglementări care asigură evaluări ale impactului asupra mediului, utilizarea durabilă a terenurilor, standarde de proiectare și protejarea resurselor naturale și culturale.</a:t>
              </a:r>
            </a:p>
          </p:txBody>
        </p:sp>
      </p:grpSp>
      <p:grpSp>
        <p:nvGrpSpPr>
          <p:cNvPr name="Group 10" id="10"/>
          <p:cNvGrpSpPr>
            <a:grpSpLocks noChangeAspect="true"/>
          </p:cNvGrpSpPr>
          <p:nvPr/>
        </p:nvGrpSpPr>
        <p:grpSpPr>
          <a:xfrm rot="0">
            <a:off x="9186038" y="2924812"/>
            <a:ext cx="8601075" cy="5657850"/>
            <a:chOff x="0" y="0"/>
            <a:chExt cx="11468100" cy="7543800"/>
          </a:xfrm>
        </p:grpSpPr>
        <p:sp>
          <p:nvSpPr>
            <p:cNvPr name="Freeform 11" id="11"/>
            <p:cNvSpPr/>
            <p:nvPr/>
          </p:nvSpPr>
          <p:spPr>
            <a:xfrm flipH="false" flipV="false" rot="0">
              <a:off x="0" y="0"/>
              <a:ext cx="11468100" cy="7543800"/>
            </a:xfrm>
            <a:custGeom>
              <a:avLst/>
              <a:gdLst/>
              <a:ahLst/>
              <a:cxnLst/>
              <a:rect r="r" b="b" t="t" l="l"/>
              <a:pathLst>
                <a:path h="7543800" w="11468100">
                  <a:moveTo>
                    <a:pt x="0" y="0"/>
                  </a:moveTo>
                  <a:lnTo>
                    <a:pt x="11468100" y="0"/>
                  </a:lnTo>
                  <a:lnTo>
                    <a:pt x="11468100" y="7543800"/>
                  </a:lnTo>
                  <a:lnTo>
                    <a:pt x="0" y="7543800"/>
                  </a:lnTo>
                  <a:lnTo>
                    <a:pt x="0" y="0"/>
                  </a:lnTo>
                  <a:close/>
                </a:path>
              </a:pathLst>
            </a:custGeom>
            <a:blipFill>
              <a:blip r:embed="rId3"/>
              <a:stretch>
                <a:fillRect l="0" t="-12" r="0" b="-12"/>
              </a:stretch>
            </a:blipFill>
          </p:spPr>
        </p:sp>
      </p:grpSp>
    </p:spTree>
  </p:cSld>
  <p:clrMapOvr>
    <a:masterClrMapping/>
  </p:clrMapOvr>
</p:sld>
</file>

<file path=ppt/slides/slide7.xml><?xml version="1.0" encoding="utf-8"?>
<p:sld xmlns:p="http://schemas.openxmlformats.org/presentationml/2006/main" xmlns:a="http://schemas.openxmlformats.org/drawingml/2006/main" xmlns:r="http://schemas.openxmlformats.org/officeDocument/2006/relationships">
  <p:cSld>
    <p:bg>
      <p:bgPr>
        <a:solidFill>
          <a:srgbClr val="F2F2F2"/>
        </a:solidFill>
      </p:bgPr>
    </p:bg>
    <p:spTree>
      <p:nvGrpSpPr>
        <p:cNvPr id="1" name=""/>
        <p:cNvGrpSpPr/>
        <p:nvPr/>
      </p:nvGrpSpPr>
      <p:grpSpPr>
        <a:xfrm>
          <a:off x="0" y="0"/>
          <a:ext cx="0" cy="0"/>
          <a:chOff x="0" y="0"/>
          <a:chExt cx="0" cy="0"/>
        </a:xfrm>
      </p:grpSpPr>
      <p:grpSp>
        <p:nvGrpSpPr>
          <p:cNvPr name="Group 2" id="2"/>
          <p:cNvGrpSpPr/>
          <p:nvPr/>
        </p:nvGrpSpPr>
        <p:grpSpPr>
          <a:xfrm rot="0">
            <a:off x="0" y="0"/>
            <a:ext cx="18288000" cy="1196282"/>
            <a:chOff x="0" y="0"/>
            <a:chExt cx="24384000" cy="1595042"/>
          </a:xfrm>
        </p:grpSpPr>
        <p:sp>
          <p:nvSpPr>
            <p:cNvPr name="Freeform 3" id="3"/>
            <p:cNvSpPr/>
            <p:nvPr/>
          </p:nvSpPr>
          <p:spPr>
            <a:xfrm flipH="false" flipV="false" rot="0">
              <a:off x="0" y="0"/>
              <a:ext cx="24384000" cy="1594993"/>
            </a:xfrm>
            <a:custGeom>
              <a:avLst/>
              <a:gdLst/>
              <a:ahLst/>
              <a:cxnLst/>
              <a:rect r="r" b="b" t="t" l="l"/>
              <a:pathLst>
                <a:path h="1594993" w="24384000">
                  <a:moveTo>
                    <a:pt x="0" y="0"/>
                  </a:moveTo>
                  <a:lnTo>
                    <a:pt x="24384000" y="0"/>
                  </a:lnTo>
                  <a:lnTo>
                    <a:pt x="24384000" y="1594993"/>
                  </a:lnTo>
                  <a:lnTo>
                    <a:pt x="0" y="1594993"/>
                  </a:lnTo>
                  <a:close/>
                </a:path>
              </a:pathLst>
            </a:custGeom>
            <a:solidFill>
              <a:srgbClr val="70C573"/>
            </a:solidFill>
          </p:spPr>
        </p:sp>
      </p:grpSp>
      <p:grpSp>
        <p:nvGrpSpPr>
          <p:cNvPr name="Group 4" id="4"/>
          <p:cNvGrpSpPr/>
          <p:nvPr/>
        </p:nvGrpSpPr>
        <p:grpSpPr>
          <a:xfrm rot="0">
            <a:off x="146952" y="122460"/>
            <a:ext cx="18216111" cy="1148924"/>
            <a:chOff x="0" y="0"/>
            <a:chExt cx="24288148" cy="1531899"/>
          </a:xfrm>
        </p:grpSpPr>
        <p:sp>
          <p:nvSpPr>
            <p:cNvPr name="Freeform 5" id="5"/>
            <p:cNvSpPr/>
            <p:nvPr/>
          </p:nvSpPr>
          <p:spPr>
            <a:xfrm flipH="false" flipV="false" rot="0">
              <a:off x="0" y="0"/>
              <a:ext cx="24288148" cy="1531899"/>
            </a:xfrm>
            <a:custGeom>
              <a:avLst/>
              <a:gdLst/>
              <a:ahLst/>
              <a:cxnLst/>
              <a:rect r="r" b="b" t="t" l="l"/>
              <a:pathLst>
                <a:path h="1531899" w="24288148">
                  <a:moveTo>
                    <a:pt x="0" y="0"/>
                  </a:moveTo>
                  <a:lnTo>
                    <a:pt x="24288148" y="0"/>
                  </a:lnTo>
                  <a:lnTo>
                    <a:pt x="24288148" y="1531899"/>
                  </a:lnTo>
                  <a:lnTo>
                    <a:pt x="0" y="1531899"/>
                  </a:lnTo>
                  <a:close/>
                </a:path>
              </a:pathLst>
            </a:custGeom>
            <a:solidFill>
              <a:srgbClr val="000000">
                <a:alpha val="0"/>
              </a:srgbClr>
            </a:solidFill>
          </p:spPr>
        </p:sp>
        <p:sp>
          <p:nvSpPr>
            <p:cNvPr name="TextBox 6" id="6"/>
            <p:cNvSpPr txBox="true"/>
            <p:nvPr/>
          </p:nvSpPr>
          <p:spPr>
            <a:xfrm>
              <a:off x="0" y="-57150"/>
              <a:ext cx="24288148" cy="1589049"/>
            </a:xfrm>
            <a:prstGeom prst="rect">
              <a:avLst/>
            </a:prstGeom>
          </p:spPr>
          <p:txBody>
            <a:bodyPr anchor="ctr" rtlCol="false" tIns="0" lIns="0" bIns="0" rIns="0"/>
            <a:lstStyle/>
            <a:p>
              <a:pPr algn="l" marL="0" indent="0" lvl="0">
                <a:lnSpc>
                  <a:spcPts val="6156"/>
                </a:lnSpc>
              </a:pPr>
              <a:r>
                <a:rPr lang="en-US" sz="5700">
                  <a:solidFill>
                    <a:srgbClr val="F2F2F2"/>
                  </a:solidFill>
                  <a:latin typeface="Calibri (MS)"/>
                  <a:ea typeface="Calibri (MS)"/>
                  <a:cs typeface="Calibri (MS)"/>
                  <a:sym typeface="Calibri (MS)"/>
                </a:rPr>
                <a:t>Politici și reglementări cheie care susțin turismul durabil</a:t>
              </a:r>
            </a:p>
          </p:txBody>
        </p:sp>
      </p:grpSp>
      <p:grpSp>
        <p:nvGrpSpPr>
          <p:cNvPr name="Group 7" id="7"/>
          <p:cNvGrpSpPr/>
          <p:nvPr/>
        </p:nvGrpSpPr>
        <p:grpSpPr>
          <a:xfrm rot="0">
            <a:off x="783037" y="1688888"/>
            <a:ext cx="8402850" cy="7906950"/>
            <a:chOff x="0" y="0"/>
            <a:chExt cx="11203800" cy="10542600"/>
          </a:xfrm>
        </p:grpSpPr>
        <p:sp>
          <p:nvSpPr>
            <p:cNvPr name="Freeform 8" id="8"/>
            <p:cNvSpPr/>
            <p:nvPr/>
          </p:nvSpPr>
          <p:spPr>
            <a:xfrm flipH="false" flipV="false" rot="0">
              <a:off x="0" y="0"/>
              <a:ext cx="11203800" cy="10542600"/>
            </a:xfrm>
            <a:custGeom>
              <a:avLst/>
              <a:gdLst/>
              <a:ahLst/>
              <a:cxnLst/>
              <a:rect r="r" b="b" t="t" l="l"/>
              <a:pathLst>
                <a:path h="10542600" w="11203800">
                  <a:moveTo>
                    <a:pt x="0" y="0"/>
                  </a:moveTo>
                  <a:lnTo>
                    <a:pt x="11203800" y="0"/>
                  </a:lnTo>
                  <a:lnTo>
                    <a:pt x="11203800" y="10542600"/>
                  </a:lnTo>
                  <a:lnTo>
                    <a:pt x="0" y="10542600"/>
                  </a:lnTo>
                  <a:close/>
                </a:path>
              </a:pathLst>
            </a:custGeom>
            <a:solidFill>
              <a:srgbClr val="000000">
                <a:alpha val="0"/>
              </a:srgbClr>
            </a:solidFill>
          </p:spPr>
        </p:sp>
        <p:sp>
          <p:nvSpPr>
            <p:cNvPr name="TextBox 9" id="9"/>
            <p:cNvSpPr txBox="true"/>
            <p:nvPr/>
          </p:nvSpPr>
          <p:spPr>
            <a:xfrm>
              <a:off x="0" y="-95250"/>
              <a:ext cx="11203800" cy="10637850"/>
            </a:xfrm>
            <a:prstGeom prst="rect">
              <a:avLst/>
            </a:prstGeom>
          </p:spPr>
          <p:txBody>
            <a:bodyPr anchor="ctr" rtlCol="false" tIns="0" lIns="0" bIns="0" rIns="0"/>
            <a:lstStyle/>
            <a:p>
              <a:pPr algn="l" marL="0" indent="0" lvl="0">
                <a:lnSpc>
                  <a:spcPts val="4661"/>
                </a:lnSpc>
              </a:pPr>
              <a:r>
                <a:rPr lang="en-US" b="true" sz="3600">
                  <a:solidFill>
                    <a:srgbClr val="A56793"/>
                  </a:solidFill>
                  <a:latin typeface="Calibri (MS) Bold"/>
                  <a:ea typeface="Calibri (MS) Bold"/>
                  <a:cs typeface="Calibri (MS) Bold"/>
                  <a:sym typeface="Calibri (MS) Bold"/>
                </a:rPr>
                <a:t>3. Politici de implicare a comunității</a:t>
              </a:r>
            </a:p>
            <a:p>
              <a:pPr algn="l" marL="0" indent="0" lvl="0">
                <a:lnSpc>
                  <a:spcPts val="4661"/>
                </a:lnSpc>
              </a:pPr>
              <a:r>
                <a:rPr lang="en-US" sz="3600">
                  <a:solidFill>
                    <a:srgbClr val="000000"/>
                  </a:solidFill>
                  <a:latin typeface="Calibri (MS)"/>
                  <a:ea typeface="Calibri (MS)"/>
                  <a:cs typeface="Calibri (MS)"/>
                  <a:sym typeface="Calibri (MS)"/>
                </a:rPr>
                <a:t>Aceste politici se asigură că proiectele turistice sunt dezvoltate cu contribuția comunităților locale, abordând nevoile și preocupările acestora.</a:t>
              </a:r>
            </a:p>
          </p:txBody>
        </p:sp>
      </p:grpSp>
      <p:grpSp>
        <p:nvGrpSpPr>
          <p:cNvPr name="Group 10" id="10"/>
          <p:cNvGrpSpPr>
            <a:grpSpLocks noChangeAspect="true"/>
          </p:cNvGrpSpPr>
          <p:nvPr/>
        </p:nvGrpSpPr>
        <p:grpSpPr>
          <a:xfrm rot="0">
            <a:off x="9186038" y="2924812"/>
            <a:ext cx="8601075" cy="5657850"/>
            <a:chOff x="0" y="0"/>
            <a:chExt cx="11468100" cy="7543800"/>
          </a:xfrm>
        </p:grpSpPr>
        <p:sp>
          <p:nvSpPr>
            <p:cNvPr name="Freeform 11" id="11"/>
            <p:cNvSpPr/>
            <p:nvPr/>
          </p:nvSpPr>
          <p:spPr>
            <a:xfrm flipH="false" flipV="false" rot="0">
              <a:off x="0" y="0"/>
              <a:ext cx="11468100" cy="7543800"/>
            </a:xfrm>
            <a:custGeom>
              <a:avLst/>
              <a:gdLst/>
              <a:ahLst/>
              <a:cxnLst/>
              <a:rect r="r" b="b" t="t" l="l"/>
              <a:pathLst>
                <a:path h="7543800" w="11468100">
                  <a:moveTo>
                    <a:pt x="0" y="0"/>
                  </a:moveTo>
                  <a:lnTo>
                    <a:pt x="11468100" y="0"/>
                  </a:lnTo>
                  <a:lnTo>
                    <a:pt x="11468100" y="7543800"/>
                  </a:lnTo>
                  <a:lnTo>
                    <a:pt x="0" y="7543800"/>
                  </a:lnTo>
                  <a:lnTo>
                    <a:pt x="0" y="0"/>
                  </a:lnTo>
                  <a:close/>
                </a:path>
              </a:pathLst>
            </a:custGeom>
            <a:blipFill>
              <a:blip r:embed="rId3"/>
              <a:stretch>
                <a:fillRect l="0" t="-12" r="0" b="-12"/>
              </a:stretch>
            </a:blipFill>
          </p:spPr>
        </p:sp>
      </p:grpSp>
    </p:spTree>
  </p:cSld>
  <p:clrMapOvr>
    <a:masterClrMapping/>
  </p:clrMapOvr>
</p:sld>
</file>

<file path=ppt/slides/slide8.xml><?xml version="1.0" encoding="utf-8"?>
<p:sld xmlns:p="http://schemas.openxmlformats.org/presentationml/2006/main" xmlns:a="http://schemas.openxmlformats.org/drawingml/2006/main" xmlns:r="http://schemas.openxmlformats.org/officeDocument/2006/relationships">
  <p:cSld>
    <p:bg>
      <p:bgPr>
        <a:solidFill>
          <a:srgbClr val="F2F2F2"/>
        </a:solidFill>
      </p:bgPr>
    </p:bg>
    <p:spTree>
      <p:nvGrpSpPr>
        <p:cNvPr id="1" name=""/>
        <p:cNvGrpSpPr/>
        <p:nvPr/>
      </p:nvGrpSpPr>
      <p:grpSpPr>
        <a:xfrm>
          <a:off x="0" y="0"/>
          <a:ext cx="0" cy="0"/>
          <a:chOff x="0" y="0"/>
          <a:chExt cx="0" cy="0"/>
        </a:xfrm>
      </p:grpSpPr>
      <p:grpSp>
        <p:nvGrpSpPr>
          <p:cNvPr name="Group 2" id="2"/>
          <p:cNvGrpSpPr/>
          <p:nvPr/>
        </p:nvGrpSpPr>
        <p:grpSpPr>
          <a:xfrm rot="0">
            <a:off x="0" y="0"/>
            <a:ext cx="18288000" cy="1196282"/>
            <a:chOff x="0" y="0"/>
            <a:chExt cx="24384000" cy="1595042"/>
          </a:xfrm>
        </p:grpSpPr>
        <p:sp>
          <p:nvSpPr>
            <p:cNvPr name="Freeform 3" id="3"/>
            <p:cNvSpPr/>
            <p:nvPr/>
          </p:nvSpPr>
          <p:spPr>
            <a:xfrm flipH="false" flipV="false" rot="0">
              <a:off x="0" y="0"/>
              <a:ext cx="24384000" cy="1594993"/>
            </a:xfrm>
            <a:custGeom>
              <a:avLst/>
              <a:gdLst/>
              <a:ahLst/>
              <a:cxnLst/>
              <a:rect r="r" b="b" t="t" l="l"/>
              <a:pathLst>
                <a:path h="1594993" w="24384000">
                  <a:moveTo>
                    <a:pt x="0" y="0"/>
                  </a:moveTo>
                  <a:lnTo>
                    <a:pt x="24384000" y="0"/>
                  </a:lnTo>
                  <a:lnTo>
                    <a:pt x="24384000" y="1594993"/>
                  </a:lnTo>
                  <a:lnTo>
                    <a:pt x="0" y="1594993"/>
                  </a:lnTo>
                  <a:close/>
                </a:path>
              </a:pathLst>
            </a:custGeom>
            <a:solidFill>
              <a:srgbClr val="70C573"/>
            </a:solidFill>
          </p:spPr>
        </p:sp>
      </p:grpSp>
      <p:grpSp>
        <p:nvGrpSpPr>
          <p:cNvPr name="Group 4" id="4"/>
          <p:cNvGrpSpPr/>
          <p:nvPr/>
        </p:nvGrpSpPr>
        <p:grpSpPr>
          <a:xfrm rot="0">
            <a:off x="146952" y="122460"/>
            <a:ext cx="18141048" cy="1148924"/>
            <a:chOff x="0" y="0"/>
            <a:chExt cx="24188064" cy="1531899"/>
          </a:xfrm>
        </p:grpSpPr>
        <p:sp>
          <p:nvSpPr>
            <p:cNvPr name="Freeform 5" id="5"/>
            <p:cNvSpPr/>
            <p:nvPr/>
          </p:nvSpPr>
          <p:spPr>
            <a:xfrm flipH="false" flipV="false" rot="0">
              <a:off x="0" y="0"/>
              <a:ext cx="24188065" cy="1531899"/>
            </a:xfrm>
            <a:custGeom>
              <a:avLst/>
              <a:gdLst/>
              <a:ahLst/>
              <a:cxnLst/>
              <a:rect r="r" b="b" t="t" l="l"/>
              <a:pathLst>
                <a:path h="1531899" w="24188065">
                  <a:moveTo>
                    <a:pt x="0" y="0"/>
                  </a:moveTo>
                  <a:lnTo>
                    <a:pt x="24188065" y="0"/>
                  </a:lnTo>
                  <a:lnTo>
                    <a:pt x="24188065" y="1531899"/>
                  </a:lnTo>
                  <a:lnTo>
                    <a:pt x="0" y="1531899"/>
                  </a:lnTo>
                  <a:close/>
                </a:path>
              </a:pathLst>
            </a:custGeom>
            <a:solidFill>
              <a:srgbClr val="000000">
                <a:alpha val="0"/>
              </a:srgbClr>
            </a:solidFill>
          </p:spPr>
        </p:sp>
        <p:sp>
          <p:nvSpPr>
            <p:cNvPr name="TextBox 6" id="6"/>
            <p:cNvSpPr txBox="true"/>
            <p:nvPr/>
          </p:nvSpPr>
          <p:spPr>
            <a:xfrm>
              <a:off x="0" y="-57150"/>
              <a:ext cx="24188064" cy="1589049"/>
            </a:xfrm>
            <a:prstGeom prst="rect">
              <a:avLst/>
            </a:prstGeom>
          </p:spPr>
          <p:txBody>
            <a:bodyPr anchor="ctr" rtlCol="false" tIns="0" lIns="0" bIns="0" rIns="0"/>
            <a:lstStyle/>
            <a:p>
              <a:pPr algn="l" marL="0" indent="0" lvl="0">
                <a:lnSpc>
                  <a:spcPts val="6156"/>
                </a:lnSpc>
              </a:pPr>
              <a:r>
                <a:rPr lang="en-US" sz="5700">
                  <a:solidFill>
                    <a:srgbClr val="F2F2F2"/>
                  </a:solidFill>
                  <a:latin typeface="Calibri (MS)"/>
                  <a:ea typeface="Calibri (MS)"/>
                  <a:cs typeface="Calibri (MS)"/>
                  <a:sym typeface="Calibri (MS)"/>
                </a:rPr>
                <a:t>Politici și reglementări cheie care susțin turismul durabil</a:t>
              </a:r>
            </a:p>
          </p:txBody>
        </p:sp>
      </p:grpSp>
      <p:grpSp>
        <p:nvGrpSpPr>
          <p:cNvPr name="Group 7" id="7"/>
          <p:cNvGrpSpPr/>
          <p:nvPr/>
        </p:nvGrpSpPr>
        <p:grpSpPr>
          <a:xfrm rot="0">
            <a:off x="783038" y="1688888"/>
            <a:ext cx="7968600" cy="7906950"/>
            <a:chOff x="0" y="0"/>
            <a:chExt cx="10624800" cy="10542600"/>
          </a:xfrm>
        </p:grpSpPr>
        <p:sp>
          <p:nvSpPr>
            <p:cNvPr name="Freeform 8" id="8"/>
            <p:cNvSpPr/>
            <p:nvPr/>
          </p:nvSpPr>
          <p:spPr>
            <a:xfrm flipH="false" flipV="false" rot="0">
              <a:off x="0" y="0"/>
              <a:ext cx="10624800" cy="10542600"/>
            </a:xfrm>
            <a:custGeom>
              <a:avLst/>
              <a:gdLst/>
              <a:ahLst/>
              <a:cxnLst/>
              <a:rect r="r" b="b" t="t" l="l"/>
              <a:pathLst>
                <a:path h="10542600" w="10624800">
                  <a:moveTo>
                    <a:pt x="0" y="0"/>
                  </a:moveTo>
                  <a:lnTo>
                    <a:pt x="10624800" y="0"/>
                  </a:lnTo>
                  <a:lnTo>
                    <a:pt x="10624800" y="10542600"/>
                  </a:lnTo>
                  <a:lnTo>
                    <a:pt x="0" y="10542600"/>
                  </a:lnTo>
                  <a:close/>
                </a:path>
              </a:pathLst>
            </a:custGeom>
            <a:solidFill>
              <a:srgbClr val="000000">
                <a:alpha val="0"/>
              </a:srgbClr>
            </a:solidFill>
          </p:spPr>
        </p:sp>
        <p:sp>
          <p:nvSpPr>
            <p:cNvPr name="TextBox 9" id="9"/>
            <p:cNvSpPr txBox="true"/>
            <p:nvPr/>
          </p:nvSpPr>
          <p:spPr>
            <a:xfrm>
              <a:off x="0" y="-95250"/>
              <a:ext cx="10624800" cy="10637850"/>
            </a:xfrm>
            <a:prstGeom prst="rect">
              <a:avLst/>
            </a:prstGeom>
          </p:spPr>
          <p:txBody>
            <a:bodyPr anchor="ctr" rtlCol="false" tIns="0" lIns="0" bIns="0" rIns="0"/>
            <a:lstStyle/>
            <a:p>
              <a:pPr algn="l" marL="0" indent="0" lvl="0">
                <a:lnSpc>
                  <a:spcPts val="4661"/>
                </a:lnSpc>
              </a:pPr>
              <a:r>
                <a:rPr lang="en-US" b="true" sz="3600">
                  <a:solidFill>
                    <a:srgbClr val="A56793"/>
                  </a:solidFill>
                  <a:latin typeface="Calibri (MS) Bold"/>
                  <a:ea typeface="Calibri (MS) Bold"/>
                  <a:cs typeface="Calibri (MS) Bold"/>
                  <a:sym typeface="Calibri (MS) Bold"/>
                </a:rPr>
                <a:t>4. Stimulente economice pentru practici durabile</a:t>
              </a:r>
            </a:p>
            <a:p>
              <a:pPr algn="l" marL="0" indent="0" lvl="0">
                <a:lnSpc>
                  <a:spcPts val="4661"/>
                </a:lnSpc>
              </a:pPr>
              <a:r>
                <a:rPr lang="en-US" sz="3600">
                  <a:solidFill>
                    <a:srgbClr val="000000"/>
                  </a:solidFill>
                  <a:latin typeface="Calibri (MS)"/>
                  <a:ea typeface="Calibri (MS)"/>
                  <a:cs typeface="Calibri (MS)"/>
                  <a:sym typeface="Calibri (MS)"/>
                </a:rPr>
                <a:t>Stimulentele economice încurajează operatorii turistici să adopte practici sustenabile prin oferirea de beneficii financiare.</a:t>
              </a:r>
            </a:p>
            <a:p>
              <a:pPr algn="l" marL="0" indent="0" lvl="0">
                <a:lnSpc>
                  <a:spcPts val="4661"/>
                </a:lnSpc>
              </a:pPr>
              <a:r>
                <a:rPr lang="en-US" sz="3600">
                  <a:solidFill>
                    <a:srgbClr val="000000"/>
                  </a:solidFill>
                  <a:latin typeface="Calibri (MS)"/>
                  <a:ea typeface="Calibri (MS)"/>
                  <a:cs typeface="Calibri (MS)"/>
                  <a:sym typeface="Calibri (MS)"/>
                </a:rPr>
                <a:t>*Guvernele pot oferi reduceri de impozite sau granturi companiilor care investesc în tehnologii sustenabile, cum ar fi electrocasnice eficiente din punct de vedere energetic sau materiale de construcție ecologice.</a:t>
              </a:r>
            </a:p>
          </p:txBody>
        </p:sp>
      </p:grpSp>
      <p:grpSp>
        <p:nvGrpSpPr>
          <p:cNvPr name="Group 10" id="10"/>
          <p:cNvGrpSpPr>
            <a:grpSpLocks noChangeAspect="true"/>
          </p:cNvGrpSpPr>
          <p:nvPr/>
        </p:nvGrpSpPr>
        <p:grpSpPr>
          <a:xfrm rot="0">
            <a:off x="9186038" y="2924812"/>
            <a:ext cx="8601075" cy="5657850"/>
            <a:chOff x="0" y="0"/>
            <a:chExt cx="11468100" cy="7543800"/>
          </a:xfrm>
        </p:grpSpPr>
        <p:sp>
          <p:nvSpPr>
            <p:cNvPr name="Freeform 11" id="11"/>
            <p:cNvSpPr/>
            <p:nvPr/>
          </p:nvSpPr>
          <p:spPr>
            <a:xfrm flipH="false" flipV="false" rot="0">
              <a:off x="0" y="0"/>
              <a:ext cx="11468100" cy="7543800"/>
            </a:xfrm>
            <a:custGeom>
              <a:avLst/>
              <a:gdLst/>
              <a:ahLst/>
              <a:cxnLst/>
              <a:rect r="r" b="b" t="t" l="l"/>
              <a:pathLst>
                <a:path h="7543800" w="11468100">
                  <a:moveTo>
                    <a:pt x="0" y="0"/>
                  </a:moveTo>
                  <a:lnTo>
                    <a:pt x="11468100" y="0"/>
                  </a:lnTo>
                  <a:lnTo>
                    <a:pt x="11468100" y="7543800"/>
                  </a:lnTo>
                  <a:lnTo>
                    <a:pt x="0" y="7543800"/>
                  </a:lnTo>
                  <a:lnTo>
                    <a:pt x="0" y="0"/>
                  </a:lnTo>
                  <a:close/>
                </a:path>
              </a:pathLst>
            </a:custGeom>
            <a:blipFill>
              <a:blip r:embed="rId3"/>
              <a:stretch>
                <a:fillRect l="0" t="-12" r="0" b="-12"/>
              </a:stretch>
            </a:blipFill>
          </p:spPr>
        </p:sp>
      </p:grpSp>
    </p:spTree>
  </p:cSld>
  <p:clrMapOvr>
    <a:masterClrMapping/>
  </p:clrMapOvr>
</p:sld>
</file>

<file path=ppt/slides/slide9.xml><?xml version="1.0" encoding="utf-8"?>
<p:sld xmlns:p="http://schemas.openxmlformats.org/presentationml/2006/main" xmlns:a="http://schemas.openxmlformats.org/drawingml/2006/main" xmlns:r="http://schemas.openxmlformats.org/officeDocument/2006/relationships">
  <p:cSld>
    <p:bg>
      <p:bgPr>
        <a:solidFill>
          <a:srgbClr val="F2F2F2"/>
        </a:solidFill>
      </p:bgPr>
    </p:bg>
    <p:spTree>
      <p:nvGrpSpPr>
        <p:cNvPr id="1" name=""/>
        <p:cNvGrpSpPr/>
        <p:nvPr/>
      </p:nvGrpSpPr>
      <p:grpSpPr>
        <a:xfrm>
          <a:off x="0" y="0"/>
          <a:ext cx="0" cy="0"/>
          <a:chOff x="0" y="0"/>
          <a:chExt cx="0" cy="0"/>
        </a:xfrm>
      </p:grpSpPr>
      <p:grpSp>
        <p:nvGrpSpPr>
          <p:cNvPr name="Group 2" id="2"/>
          <p:cNvGrpSpPr/>
          <p:nvPr/>
        </p:nvGrpSpPr>
        <p:grpSpPr>
          <a:xfrm rot="0">
            <a:off x="0" y="0"/>
            <a:ext cx="18288000" cy="1196282"/>
            <a:chOff x="0" y="0"/>
            <a:chExt cx="24384000" cy="1595042"/>
          </a:xfrm>
        </p:grpSpPr>
        <p:sp>
          <p:nvSpPr>
            <p:cNvPr name="Freeform 3" id="3"/>
            <p:cNvSpPr/>
            <p:nvPr/>
          </p:nvSpPr>
          <p:spPr>
            <a:xfrm flipH="false" flipV="false" rot="0">
              <a:off x="0" y="0"/>
              <a:ext cx="24384000" cy="1594993"/>
            </a:xfrm>
            <a:custGeom>
              <a:avLst/>
              <a:gdLst/>
              <a:ahLst/>
              <a:cxnLst/>
              <a:rect r="r" b="b" t="t" l="l"/>
              <a:pathLst>
                <a:path h="1594993" w="24384000">
                  <a:moveTo>
                    <a:pt x="0" y="0"/>
                  </a:moveTo>
                  <a:lnTo>
                    <a:pt x="24384000" y="0"/>
                  </a:lnTo>
                  <a:lnTo>
                    <a:pt x="24384000" y="1594993"/>
                  </a:lnTo>
                  <a:lnTo>
                    <a:pt x="0" y="1594993"/>
                  </a:lnTo>
                  <a:close/>
                </a:path>
              </a:pathLst>
            </a:custGeom>
            <a:solidFill>
              <a:srgbClr val="70C573"/>
            </a:solidFill>
          </p:spPr>
        </p:sp>
      </p:grpSp>
      <p:grpSp>
        <p:nvGrpSpPr>
          <p:cNvPr name="Group 4" id="4"/>
          <p:cNvGrpSpPr/>
          <p:nvPr/>
        </p:nvGrpSpPr>
        <p:grpSpPr>
          <a:xfrm rot="0">
            <a:off x="146952" y="122460"/>
            <a:ext cx="18141048" cy="1148924"/>
            <a:chOff x="0" y="0"/>
            <a:chExt cx="24188064" cy="1531899"/>
          </a:xfrm>
        </p:grpSpPr>
        <p:sp>
          <p:nvSpPr>
            <p:cNvPr name="Freeform 5" id="5"/>
            <p:cNvSpPr/>
            <p:nvPr/>
          </p:nvSpPr>
          <p:spPr>
            <a:xfrm flipH="false" flipV="false" rot="0">
              <a:off x="0" y="0"/>
              <a:ext cx="24188065" cy="1531899"/>
            </a:xfrm>
            <a:custGeom>
              <a:avLst/>
              <a:gdLst/>
              <a:ahLst/>
              <a:cxnLst/>
              <a:rect r="r" b="b" t="t" l="l"/>
              <a:pathLst>
                <a:path h="1531899" w="24188065">
                  <a:moveTo>
                    <a:pt x="0" y="0"/>
                  </a:moveTo>
                  <a:lnTo>
                    <a:pt x="24188065" y="0"/>
                  </a:lnTo>
                  <a:lnTo>
                    <a:pt x="24188065" y="1531899"/>
                  </a:lnTo>
                  <a:lnTo>
                    <a:pt x="0" y="1531899"/>
                  </a:lnTo>
                  <a:close/>
                </a:path>
              </a:pathLst>
            </a:custGeom>
            <a:solidFill>
              <a:srgbClr val="000000">
                <a:alpha val="0"/>
              </a:srgbClr>
            </a:solidFill>
          </p:spPr>
        </p:sp>
        <p:sp>
          <p:nvSpPr>
            <p:cNvPr name="TextBox 6" id="6"/>
            <p:cNvSpPr txBox="true"/>
            <p:nvPr/>
          </p:nvSpPr>
          <p:spPr>
            <a:xfrm>
              <a:off x="0" y="-57150"/>
              <a:ext cx="24188064" cy="1589049"/>
            </a:xfrm>
            <a:prstGeom prst="rect">
              <a:avLst/>
            </a:prstGeom>
          </p:spPr>
          <p:txBody>
            <a:bodyPr anchor="ctr" rtlCol="false" tIns="0" lIns="0" bIns="0" rIns="0"/>
            <a:lstStyle/>
            <a:p>
              <a:pPr algn="l" marL="0" indent="0" lvl="0">
                <a:lnSpc>
                  <a:spcPts val="6156"/>
                </a:lnSpc>
              </a:pPr>
              <a:r>
                <a:rPr lang="en-US" sz="5700">
                  <a:solidFill>
                    <a:srgbClr val="F2F2F2"/>
                  </a:solidFill>
                  <a:latin typeface="Calibri (MS)"/>
                  <a:ea typeface="Calibri (MS)"/>
                  <a:cs typeface="Calibri (MS)"/>
                  <a:sym typeface="Calibri (MS)"/>
                </a:rPr>
                <a:t>Politici și reglementări cheie care susțin turismul durabil</a:t>
              </a:r>
            </a:p>
          </p:txBody>
        </p:sp>
      </p:grpSp>
      <p:grpSp>
        <p:nvGrpSpPr>
          <p:cNvPr name="Group 7" id="7"/>
          <p:cNvGrpSpPr/>
          <p:nvPr/>
        </p:nvGrpSpPr>
        <p:grpSpPr>
          <a:xfrm rot="0">
            <a:off x="783038" y="1688888"/>
            <a:ext cx="7968600" cy="7906950"/>
            <a:chOff x="0" y="0"/>
            <a:chExt cx="10624800" cy="10542600"/>
          </a:xfrm>
        </p:grpSpPr>
        <p:sp>
          <p:nvSpPr>
            <p:cNvPr name="Freeform 8" id="8"/>
            <p:cNvSpPr/>
            <p:nvPr/>
          </p:nvSpPr>
          <p:spPr>
            <a:xfrm flipH="false" flipV="false" rot="0">
              <a:off x="0" y="0"/>
              <a:ext cx="10624800" cy="10542600"/>
            </a:xfrm>
            <a:custGeom>
              <a:avLst/>
              <a:gdLst/>
              <a:ahLst/>
              <a:cxnLst/>
              <a:rect r="r" b="b" t="t" l="l"/>
              <a:pathLst>
                <a:path h="10542600" w="10624800">
                  <a:moveTo>
                    <a:pt x="0" y="0"/>
                  </a:moveTo>
                  <a:lnTo>
                    <a:pt x="10624800" y="0"/>
                  </a:lnTo>
                  <a:lnTo>
                    <a:pt x="10624800" y="10542600"/>
                  </a:lnTo>
                  <a:lnTo>
                    <a:pt x="0" y="10542600"/>
                  </a:lnTo>
                  <a:close/>
                </a:path>
              </a:pathLst>
            </a:custGeom>
            <a:solidFill>
              <a:srgbClr val="000000">
                <a:alpha val="0"/>
              </a:srgbClr>
            </a:solidFill>
          </p:spPr>
        </p:sp>
        <p:sp>
          <p:nvSpPr>
            <p:cNvPr name="TextBox 9" id="9"/>
            <p:cNvSpPr txBox="true"/>
            <p:nvPr/>
          </p:nvSpPr>
          <p:spPr>
            <a:xfrm>
              <a:off x="0" y="-95250"/>
              <a:ext cx="10624800" cy="10637850"/>
            </a:xfrm>
            <a:prstGeom prst="rect">
              <a:avLst/>
            </a:prstGeom>
          </p:spPr>
          <p:txBody>
            <a:bodyPr anchor="ctr" rtlCol="false" tIns="0" lIns="0" bIns="0" rIns="0"/>
            <a:lstStyle/>
            <a:p>
              <a:pPr algn="l" marL="0" indent="0" lvl="0">
                <a:lnSpc>
                  <a:spcPts val="4370"/>
                </a:lnSpc>
              </a:pPr>
              <a:r>
                <a:rPr lang="en-US" b="true" sz="3375">
                  <a:solidFill>
                    <a:srgbClr val="A56793"/>
                  </a:solidFill>
                  <a:latin typeface="Calibri (MS) Bold"/>
                  <a:ea typeface="Calibri (MS) Bold"/>
                  <a:cs typeface="Calibri (MS) Bold"/>
                  <a:sym typeface="Calibri (MS) Bold"/>
                </a:rPr>
                <a:t>5. Acorduri și standarde internaționale</a:t>
              </a:r>
            </a:p>
            <a:p>
              <a:pPr algn="l" marL="0" indent="0" lvl="0">
                <a:lnSpc>
                  <a:spcPts val="4370"/>
                </a:lnSpc>
              </a:pPr>
              <a:r>
                <a:rPr lang="en-US" sz="3375">
                  <a:solidFill>
                    <a:srgbClr val="000000"/>
                  </a:solidFill>
                  <a:latin typeface="Calibri (MS)"/>
                  <a:ea typeface="Calibri (MS)"/>
                  <a:cs typeface="Calibri (MS)"/>
                  <a:sym typeface="Calibri (MS)"/>
                </a:rPr>
                <a:t>Acordurile internaționale oferă un cadru pentru cooperarea globală în domeniul turismului durabil și stabilesc standarde pe care țările le pot adopta.</a:t>
              </a:r>
            </a:p>
            <a:p>
              <a:pPr algn="l" marL="0" indent="0" lvl="0">
                <a:lnSpc>
                  <a:spcPts val="4370"/>
                </a:lnSpc>
              </a:pPr>
              <a:r>
                <a:rPr lang="en-US" sz="3375">
                  <a:solidFill>
                    <a:srgbClr val="000000"/>
                  </a:solidFill>
                  <a:latin typeface="Calibri (MS)"/>
                  <a:ea typeface="Calibri (MS)"/>
                  <a:cs typeface="Calibri (MS)"/>
                  <a:sym typeface="Calibri (MS)"/>
                </a:rPr>
                <a:t>Țările care dețin situri incluse în lista UNESCO sunt încurajate să protejeze și să promoveze aceste zone prin practici turistice durabile.</a:t>
              </a:r>
            </a:p>
            <a:p>
              <a:pPr algn="l" marL="0" indent="0" lvl="0">
                <a:lnSpc>
                  <a:spcPts val="4370"/>
                </a:lnSpc>
              </a:pPr>
              <a:r>
                <a:rPr lang="en-US" b="true" sz="3375">
                  <a:solidFill>
                    <a:srgbClr val="000000"/>
                  </a:solidFill>
                  <a:latin typeface="Calibri (MS) Bold"/>
                  <a:ea typeface="Calibri (MS) Bold"/>
                  <a:cs typeface="Calibri (MS) Bold"/>
                  <a:sym typeface="Calibri (MS) Bold"/>
                </a:rPr>
                <a:t>Criterii globale pentru turism durabil (GSTC)</a:t>
              </a:r>
              <a:r>
                <a:rPr lang="en-US" sz="3375">
                  <a:solidFill>
                    <a:srgbClr val="000000"/>
                  </a:solidFill>
                  <a:latin typeface="Calibri (MS)"/>
                  <a:ea typeface="Calibri (MS)"/>
                  <a:cs typeface="Calibri (MS)"/>
                  <a:sym typeface="Calibri (MS)"/>
                </a:rPr>
                <a:t>: Aceste criterii oferă un set cuprinzător de linii directoare pentru turismul durabil, ajutând destinațiile și întreprinderile să dezvolte strategii de turism responsabil.</a:t>
              </a:r>
            </a:p>
          </p:txBody>
        </p:sp>
      </p:grpSp>
      <p:grpSp>
        <p:nvGrpSpPr>
          <p:cNvPr name="Group 10" id="10"/>
          <p:cNvGrpSpPr>
            <a:grpSpLocks noChangeAspect="true"/>
          </p:cNvGrpSpPr>
          <p:nvPr/>
        </p:nvGrpSpPr>
        <p:grpSpPr>
          <a:xfrm rot="0">
            <a:off x="9186038" y="2924812"/>
            <a:ext cx="8601075" cy="5657850"/>
            <a:chOff x="0" y="0"/>
            <a:chExt cx="11468100" cy="7543800"/>
          </a:xfrm>
        </p:grpSpPr>
        <p:sp>
          <p:nvSpPr>
            <p:cNvPr name="Freeform 11" id="11"/>
            <p:cNvSpPr/>
            <p:nvPr/>
          </p:nvSpPr>
          <p:spPr>
            <a:xfrm flipH="false" flipV="false" rot="0">
              <a:off x="0" y="0"/>
              <a:ext cx="11468100" cy="7543800"/>
            </a:xfrm>
            <a:custGeom>
              <a:avLst/>
              <a:gdLst/>
              <a:ahLst/>
              <a:cxnLst/>
              <a:rect r="r" b="b" t="t" l="l"/>
              <a:pathLst>
                <a:path h="7543800" w="11468100">
                  <a:moveTo>
                    <a:pt x="0" y="0"/>
                  </a:moveTo>
                  <a:lnTo>
                    <a:pt x="11468100" y="0"/>
                  </a:lnTo>
                  <a:lnTo>
                    <a:pt x="11468100" y="7543800"/>
                  </a:lnTo>
                  <a:lnTo>
                    <a:pt x="0" y="7543800"/>
                  </a:lnTo>
                  <a:lnTo>
                    <a:pt x="0" y="0"/>
                  </a:lnTo>
                  <a:close/>
                </a:path>
              </a:pathLst>
            </a:custGeom>
            <a:blipFill>
              <a:blip r:embed="rId3"/>
              <a:stretch>
                <a:fillRect l="0" t="-12" r="0" b="-12"/>
              </a:stretch>
            </a:blipFill>
          </p:spPr>
        </p:sp>
      </p:gr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0</Words>
  <Application>Microsoft Office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xsi="http://www.w3.org/2001/XMLSchema-instance">
  <dcterms:created xsi:type="dcterms:W3CDTF">2006-08-16T00:00:00Z</dcterms:created>
  <dc:identifier>DAGv4VDKPSg</dc:identifier>
  <dcterms:modified xsi:type="dcterms:W3CDTF">2011-08-01T06:04:30Z</dcterms:modified>
  <cp:revision>1</cp:revision>
  <dc:title>Copy of Module 1_Sub module 4.pptx</dc:title>
</cp:coreProperties>
</file>